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2"/>
    <p:sldId id="257" r:id="rId33"/>
    <p:sldId id="258" r:id="rId34"/>
    <p:sldId id="259" r:id="rId35"/>
    <p:sldId id="260" r:id="rId36"/>
    <p:sldId id="261" r:id="rId37"/>
    <p:sldId id="262" r:id="rId38"/>
    <p:sldId id="263" r:id="rId39"/>
    <p:sldId id="264" r:id="rId40"/>
    <p:sldId id="265" r:id="rId41"/>
    <p:sldId id="266" r:id="rId42"/>
    <p:sldId id="267" r:id="rId43"/>
    <p:sldId id="268" r:id="rId44"/>
    <p:sldId id="269" r:id="rId45"/>
    <p:sldId id="270" r:id="rId46"/>
    <p:sldId id="271" r:id="rId47"/>
    <p:sldId id="272" r:id="rId48"/>
    <p:sldId id="273" r:id="rId49"/>
    <p:sldId id="274" r:id="rId50"/>
    <p:sldId id="275" r:id="rId51"/>
    <p:sldId id="276" r:id="rId52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lear Sans" charset="1" panose="020B0503030202020304"/>
      <p:regular r:id="rId10"/>
    </p:embeddedFont>
    <p:embeddedFont>
      <p:font typeface="Clear Sans Bold" charset="1" panose="020B0803030202020304"/>
      <p:regular r:id="rId11"/>
    </p:embeddedFont>
    <p:embeddedFont>
      <p:font typeface="Clear Sans Italics" charset="1" panose="020B0503030202090304"/>
      <p:regular r:id="rId12"/>
    </p:embeddedFont>
    <p:embeddedFont>
      <p:font typeface="Clear Sans Bold Italics" charset="1" panose="020B0803030202090304"/>
      <p:regular r:id="rId13"/>
    </p:embeddedFont>
    <p:embeddedFont>
      <p:font typeface="Clear Sans Thin" charset="1" panose="020B0203030202020304"/>
      <p:regular r:id="rId14"/>
    </p:embeddedFont>
    <p:embeddedFont>
      <p:font typeface="Clear Sans Light" charset="1" panose="020B0303030202020304"/>
      <p:regular r:id="rId15"/>
    </p:embeddedFont>
    <p:embeddedFont>
      <p:font typeface="Clear Sans Medium" charset="1" panose="020B0603030202020304"/>
      <p:regular r:id="rId16"/>
    </p:embeddedFont>
    <p:embeddedFont>
      <p:font typeface="Clear Sans Medium Italics" charset="1" panose="020B0603030202090304"/>
      <p:regular r:id="rId17"/>
    </p:embeddedFont>
    <p:embeddedFont>
      <p:font typeface="Muli" charset="1" panose="00000500000000000000"/>
      <p:regular r:id="rId18"/>
    </p:embeddedFont>
    <p:embeddedFont>
      <p:font typeface="Muli Bold" charset="1" panose="00000800000000000000"/>
      <p:regular r:id="rId19"/>
    </p:embeddedFont>
    <p:embeddedFont>
      <p:font typeface="Muli Italics" charset="1" panose="00000500000000000000"/>
      <p:regular r:id="rId20"/>
    </p:embeddedFont>
    <p:embeddedFont>
      <p:font typeface="Muli Bold Italics" charset="1" panose="00000800000000000000"/>
      <p:regular r:id="rId21"/>
    </p:embeddedFont>
    <p:embeddedFont>
      <p:font typeface="Muli Extra-Light" charset="1" panose="00000300000000000000"/>
      <p:regular r:id="rId22"/>
    </p:embeddedFont>
    <p:embeddedFont>
      <p:font typeface="Muli Extra-Light Italics" charset="1" panose="00000300000000000000"/>
      <p:regular r:id="rId23"/>
    </p:embeddedFont>
    <p:embeddedFont>
      <p:font typeface="Muli Light" charset="1" panose="00000400000000000000"/>
      <p:regular r:id="rId24"/>
    </p:embeddedFont>
    <p:embeddedFont>
      <p:font typeface="Muli Light Italics" charset="1" panose="00000400000000000000"/>
      <p:regular r:id="rId25"/>
    </p:embeddedFont>
    <p:embeddedFont>
      <p:font typeface="Muli Semi-Bold" charset="1" panose="00000700000000000000"/>
      <p:regular r:id="rId26"/>
    </p:embeddedFont>
    <p:embeddedFont>
      <p:font typeface="Muli Semi-Bold Italics" charset="1" panose="00000700000000000000"/>
      <p:regular r:id="rId27"/>
    </p:embeddedFont>
    <p:embeddedFont>
      <p:font typeface="Muli Ultra-Bold" charset="1" panose="00000900000000000000"/>
      <p:regular r:id="rId28"/>
    </p:embeddedFont>
    <p:embeddedFont>
      <p:font typeface="Muli Ultra-Bold Italics" charset="1" panose="00000900000000000000"/>
      <p:regular r:id="rId29"/>
    </p:embeddedFont>
    <p:embeddedFont>
      <p:font typeface="Muli Heavy" charset="1" panose="00000A00000000000000"/>
      <p:regular r:id="rId30"/>
    </p:embeddedFont>
    <p:embeddedFont>
      <p:font typeface="Muli Heavy Italics" charset="1" panose="00000A0000000000000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slides/slide1.xml" Type="http://schemas.openxmlformats.org/officeDocument/2006/relationships/slide"/><Relationship Id="rId33" Target="slides/slide2.xml" Type="http://schemas.openxmlformats.org/officeDocument/2006/relationships/slide"/><Relationship Id="rId34" Target="slides/slide3.xml" Type="http://schemas.openxmlformats.org/officeDocument/2006/relationships/slide"/><Relationship Id="rId35" Target="slides/slide4.xml" Type="http://schemas.openxmlformats.org/officeDocument/2006/relationships/slide"/><Relationship Id="rId36" Target="slides/slide5.xml" Type="http://schemas.openxmlformats.org/officeDocument/2006/relationships/slide"/><Relationship Id="rId37" Target="slides/slide6.xml" Type="http://schemas.openxmlformats.org/officeDocument/2006/relationships/slide"/><Relationship Id="rId38" Target="slides/slide7.xml" Type="http://schemas.openxmlformats.org/officeDocument/2006/relationships/slide"/><Relationship Id="rId39" Target="slides/slide8.xml" Type="http://schemas.openxmlformats.org/officeDocument/2006/relationships/slide"/><Relationship Id="rId4" Target="theme/theme1.xml" Type="http://schemas.openxmlformats.org/officeDocument/2006/relationships/theme"/><Relationship Id="rId40" Target="slides/slide9.xml" Type="http://schemas.openxmlformats.org/officeDocument/2006/relationships/slide"/><Relationship Id="rId41" Target="slides/slide10.xml" Type="http://schemas.openxmlformats.org/officeDocument/2006/relationships/slide"/><Relationship Id="rId42" Target="slides/slide11.xml" Type="http://schemas.openxmlformats.org/officeDocument/2006/relationships/slide"/><Relationship Id="rId43" Target="slides/slide12.xml" Type="http://schemas.openxmlformats.org/officeDocument/2006/relationships/slide"/><Relationship Id="rId44" Target="slides/slide13.xml" Type="http://schemas.openxmlformats.org/officeDocument/2006/relationships/slide"/><Relationship Id="rId45" Target="slides/slide14.xml" Type="http://schemas.openxmlformats.org/officeDocument/2006/relationships/slide"/><Relationship Id="rId46" Target="slides/slide15.xml" Type="http://schemas.openxmlformats.org/officeDocument/2006/relationships/slide"/><Relationship Id="rId47" Target="slides/slide16.xml" Type="http://schemas.openxmlformats.org/officeDocument/2006/relationships/slide"/><Relationship Id="rId48" Target="slides/slide17.xml" Type="http://schemas.openxmlformats.org/officeDocument/2006/relationships/slide"/><Relationship Id="rId49" Target="slides/slide18.xml" Type="http://schemas.openxmlformats.org/officeDocument/2006/relationships/slide"/><Relationship Id="rId5" Target="tableStyles.xml" Type="http://schemas.openxmlformats.org/officeDocument/2006/relationships/tableStyles"/><Relationship Id="rId50" Target="slides/slide19.xml" Type="http://schemas.openxmlformats.org/officeDocument/2006/relationships/slide"/><Relationship Id="rId51" Target="slides/slide20.xml" Type="http://schemas.openxmlformats.org/officeDocument/2006/relationships/slide"/><Relationship Id="rId52" Target="slides/slide21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24.jpe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jpe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30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31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35.jpe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6.jpeg" Type="http://schemas.openxmlformats.org/officeDocument/2006/relationships/image"/><Relationship Id="rId5" Target="../media/image37.jpe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svg" Type="http://schemas.openxmlformats.org/officeDocument/2006/relationships/image"/><Relationship Id="rId11" Target="../media/image3.png" Type="http://schemas.openxmlformats.org/officeDocument/2006/relationships/image"/><Relationship Id="rId2" Target="../media/image38.png" Type="http://schemas.openxmlformats.org/officeDocument/2006/relationships/image"/><Relationship Id="rId3" Target="../media/image39.svg" Type="http://schemas.openxmlformats.org/officeDocument/2006/relationships/image"/><Relationship Id="rId4" Target="../media/image40.png" Type="http://schemas.openxmlformats.org/officeDocument/2006/relationships/image"/><Relationship Id="rId5" Target="../media/image41.svg" Type="http://schemas.openxmlformats.org/officeDocument/2006/relationships/image"/><Relationship Id="rId6" Target="../media/image42.png" Type="http://schemas.openxmlformats.org/officeDocument/2006/relationships/image"/><Relationship Id="rId7" Target="../media/image43.svg" Type="http://schemas.openxmlformats.org/officeDocument/2006/relationships/image"/><Relationship Id="rId8" Target="../media/image4.png" Type="http://schemas.openxmlformats.org/officeDocument/2006/relationships/image"/><Relationship Id="rId9" Target="../media/image44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4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20.jpe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21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2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2082058" y="0"/>
            <a:ext cx="7061942" cy="10287000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AutoShape 3" id="3"/>
          <p:cNvSpPr/>
          <p:nvPr/>
        </p:nvSpPr>
        <p:spPr>
          <a:xfrm rot="0">
            <a:off x="-24658" y="0"/>
            <a:ext cx="2106717" cy="1952666"/>
          </a:xfrm>
          <a:prstGeom prst="rect">
            <a:avLst/>
          </a:prstGeom>
          <a:solidFill>
            <a:srgbClr val="5D65AC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16009445" y="8281967"/>
            <a:ext cx="2278555" cy="2057400"/>
            <a:chOff x="0" y="0"/>
            <a:chExt cx="3038073" cy="2743200"/>
          </a:xfrm>
        </p:grpSpPr>
        <p:sp>
          <p:nvSpPr>
            <p:cNvPr name="AutoShape 5" id="5"/>
            <p:cNvSpPr/>
            <p:nvPr/>
          </p:nvSpPr>
          <p:spPr>
            <a:xfrm rot="0">
              <a:off x="0" y="0"/>
              <a:ext cx="3038073" cy="2743200"/>
            </a:xfrm>
            <a:prstGeom prst="rect">
              <a:avLst/>
            </a:prstGeom>
            <a:solidFill>
              <a:srgbClr val="5D65AC"/>
            </a:solidFill>
          </p:spPr>
        </p:sp>
        <p:sp>
          <p:nvSpPr>
            <p:cNvPr name="Freeform 6" id="6"/>
            <p:cNvSpPr/>
            <p:nvPr/>
          </p:nvSpPr>
          <p:spPr>
            <a:xfrm flipH="true" flipV="false" rot="0">
              <a:off x="851252" y="839801"/>
              <a:ext cx="1335569" cy="1063598"/>
            </a:xfrm>
            <a:custGeom>
              <a:avLst/>
              <a:gdLst/>
              <a:ahLst/>
              <a:cxnLst/>
              <a:rect r="r" b="b" t="t" l="l"/>
              <a:pathLst>
                <a:path h="1063598" w="1335569">
                  <a:moveTo>
                    <a:pt x="1335569" y="0"/>
                  </a:moveTo>
                  <a:lnTo>
                    <a:pt x="0" y="0"/>
                  </a:lnTo>
                  <a:lnTo>
                    <a:pt x="0" y="1063598"/>
                  </a:lnTo>
                  <a:lnTo>
                    <a:pt x="1335569" y="1063598"/>
                  </a:lnTo>
                  <a:lnTo>
                    <a:pt x="1335569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806835" y="0"/>
            <a:ext cx="6119833" cy="6119833"/>
          </a:xfrm>
          <a:custGeom>
            <a:avLst/>
            <a:gdLst/>
            <a:ahLst/>
            <a:cxnLst/>
            <a:rect r="r" b="b" t="t" l="l"/>
            <a:pathLst>
              <a:path h="6119833" w="6119833">
                <a:moveTo>
                  <a:pt x="0" y="0"/>
                </a:moveTo>
                <a:lnTo>
                  <a:pt x="6119833" y="0"/>
                </a:lnTo>
                <a:lnTo>
                  <a:pt x="6119833" y="6119833"/>
                </a:lnTo>
                <a:lnTo>
                  <a:pt x="0" y="61198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4658" y="120425"/>
            <a:ext cx="2044768" cy="1711815"/>
          </a:xfrm>
          <a:custGeom>
            <a:avLst/>
            <a:gdLst/>
            <a:ahLst/>
            <a:cxnLst/>
            <a:rect r="r" b="b" t="t" l="l"/>
            <a:pathLst>
              <a:path h="1711815" w="2044768">
                <a:moveTo>
                  <a:pt x="0" y="0"/>
                </a:moveTo>
                <a:lnTo>
                  <a:pt x="2044767" y="0"/>
                </a:lnTo>
                <a:lnTo>
                  <a:pt x="2044767" y="1711816"/>
                </a:lnTo>
                <a:lnTo>
                  <a:pt x="0" y="17118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2584" b="-2253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786" y="1952666"/>
            <a:ext cx="9090214" cy="8334334"/>
          </a:xfrm>
          <a:custGeom>
            <a:avLst/>
            <a:gdLst/>
            <a:ahLst/>
            <a:cxnLst/>
            <a:rect r="r" b="b" t="t" l="l"/>
            <a:pathLst>
              <a:path h="8334334" w="9090214">
                <a:moveTo>
                  <a:pt x="0" y="0"/>
                </a:moveTo>
                <a:lnTo>
                  <a:pt x="9090214" y="0"/>
                </a:lnTo>
                <a:lnTo>
                  <a:pt x="9090214" y="8334334"/>
                </a:lnTo>
                <a:lnTo>
                  <a:pt x="0" y="8334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539" t="0" r="-16987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511328" y="423883"/>
            <a:ext cx="3852298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Muli Bold"/>
              </a:rPr>
              <a:t>Colorado Public Health Association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127687" y="6660399"/>
            <a:ext cx="7478131" cy="711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>
                <a:solidFill>
                  <a:srgbClr val="1A3365"/>
                </a:solidFill>
                <a:latin typeface="Muli Bold"/>
              </a:rPr>
              <a:t>September 24-26, 2024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497512" y="7428749"/>
            <a:ext cx="4738479" cy="1337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80"/>
              </a:lnSpc>
            </a:pPr>
            <a:r>
              <a:rPr lang="en-US" sz="4800">
                <a:solidFill>
                  <a:srgbClr val="1A3365"/>
                </a:solidFill>
                <a:latin typeface="Muli"/>
              </a:rPr>
              <a:t>Keystone Resort</a:t>
            </a:r>
          </a:p>
          <a:p>
            <a:pPr>
              <a:lnSpc>
                <a:spcPts val="528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9379081" y="9684152"/>
            <a:ext cx="6395284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00"/>
              </a:lnSpc>
            </a:pPr>
            <a:r>
              <a:rPr lang="en-US" sz="3000">
                <a:solidFill>
                  <a:srgbClr val="1A3365"/>
                </a:solidFill>
                <a:latin typeface="Muli"/>
              </a:rPr>
              <a:t>www.publichealthintherockies.com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78555" y="4146141"/>
            <a:ext cx="8274655" cy="6133682"/>
          </a:xfrm>
          <a:custGeom>
            <a:avLst/>
            <a:gdLst/>
            <a:ahLst/>
            <a:cxnLst/>
            <a:rect r="r" b="b" t="t" l="l"/>
            <a:pathLst>
              <a:path h="6133682" w="8274655">
                <a:moveTo>
                  <a:pt x="0" y="0"/>
                </a:moveTo>
                <a:lnTo>
                  <a:pt x="8274655" y="0"/>
                </a:lnTo>
                <a:lnTo>
                  <a:pt x="8274655" y="6133682"/>
                </a:lnTo>
                <a:lnTo>
                  <a:pt x="0" y="6133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427" t="-15331" r="-16427" b="-4079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0" y="0"/>
            <a:ext cx="10553210" cy="4146141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4" id="4"/>
          <p:cNvSpPr/>
          <p:nvPr/>
        </p:nvSpPr>
        <p:spPr>
          <a:xfrm rot="0">
            <a:off x="0" y="4146141"/>
            <a:ext cx="2278555" cy="6155214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AutoShape 5" id="5"/>
          <p:cNvSpPr/>
          <p:nvPr/>
        </p:nvSpPr>
        <p:spPr>
          <a:xfrm rot="0">
            <a:off x="0" y="7566752"/>
            <a:ext cx="2278555" cy="2057400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2278555" y="4167673"/>
            <a:ext cx="8274655" cy="6133682"/>
          </a:xfrm>
          <a:custGeom>
            <a:avLst/>
            <a:gdLst/>
            <a:ahLst/>
            <a:cxnLst/>
            <a:rect r="r" b="b" t="t" l="l"/>
            <a:pathLst>
              <a:path h="6133682" w="8274655">
                <a:moveTo>
                  <a:pt x="0" y="0"/>
                </a:moveTo>
                <a:lnTo>
                  <a:pt x="8274655" y="0"/>
                </a:lnTo>
                <a:lnTo>
                  <a:pt x="8274655" y="6133682"/>
                </a:lnTo>
                <a:lnTo>
                  <a:pt x="0" y="6133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570" t="-15810" r="-18847" b="-418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5428286" y="5124924"/>
            <a:ext cx="10301355" cy="51507"/>
          </a:xfrm>
          <a:custGeom>
            <a:avLst/>
            <a:gdLst/>
            <a:ahLst/>
            <a:cxnLst/>
            <a:rect r="r" b="b" t="t" l="l"/>
            <a:pathLst>
              <a:path h="51507" w="10301355">
                <a:moveTo>
                  <a:pt x="0" y="0"/>
                </a:moveTo>
                <a:lnTo>
                  <a:pt x="10301354" y="0"/>
                </a:lnTo>
                <a:lnTo>
                  <a:pt x="10301354" y="51507"/>
                </a:lnTo>
                <a:lnTo>
                  <a:pt x="0" y="515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4151483"/>
            <a:ext cx="10553210" cy="52766"/>
          </a:xfrm>
          <a:custGeom>
            <a:avLst/>
            <a:gdLst/>
            <a:ahLst/>
            <a:cxnLst/>
            <a:rect r="r" b="b" t="t" l="l"/>
            <a:pathLst>
              <a:path h="52766" w="10553210">
                <a:moveTo>
                  <a:pt x="0" y="0"/>
                </a:moveTo>
                <a:lnTo>
                  <a:pt x="10553210" y="0"/>
                </a:lnTo>
                <a:lnTo>
                  <a:pt x="10553210" y="52766"/>
                </a:lnTo>
                <a:lnTo>
                  <a:pt x="0" y="527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9882" y="415721"/>
            <a:ext cx="10253446" cy="1657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Muli Ultra-Bold"/>
              </a:rPr>
              <a:t>Public Health Awards Luncheon Sponsor - $7,500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823894" y="150529"/>
            <a:ext cx="7244929" cy="473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41"/>
              </a:lnSpc>
              <a:spcBef>
                <a:spcPct val="0"/>
              </a:spcBef>
            </a:pPr>
            <a:r>
              <a:rPr lang="en-US" sz="2743" spc="411">
                <a:solidFill>
                  <a:srgbClr val="1A3365"/>
                </a:solidFill>
                <a:latin typeface="Muli Bold"/>
              </a:rPr>
              <a:t>RESTRICTED TO ONE SPONSOR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604716" y="923925"/>
            <a:ext cx="7683284" cy="8985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07366" indent="-253683" lvl="1">
              <a:lnSpc>
                <a:spcPts val="3995"/>
              </a:lnSpc>
              <a:buFont typeface="Arial"/>
              <a:buChar char="•"/>
            </a:pPr>
            <a:r>
              <a:rPr lang="en-US" sz="2350">
                <a:solidFill>
                  <a:srgbClr val="1A3365"/>
                </a:solidFill>
                <a:latin typeface="Clear Sans"/>
              </a:rPr>
              <a:t>Sponsorship of a professionally hired MC or speaker</a:t>
            </a:r>
          </a:p>
          <a:p>
            <a:pPr marL="507366" indent="-253683" lvl="1">
              <a:lnSpc>
                <a:spcPts val="3995"/>
              </a:lnSpc>
              <a:buFont typeface="Arial"/>
              <a:buChar char="•"/>
            </a:pPr>
            <a:r>
              <a:rPr lang="en-US" sz="2350">
                <a:solidFill>
                  <a:srgbClr val="1A3365"/>
                </a:solidFill>
                <a:latin typeface="Clear Sans"/>
              </a:rPr>
              <a:t>Company pop-up display placed prominently on the stage​</a:t>
            </a:r>
          </a:p>
          <a:p>
            <a:pPr marL="507366" indent="-253683" lvl="1">
              <a:lnSpc>
                <a:spcPts val="3995"/>
              </a:lnSpc>
              <a:buFont typeface="Arial"/>
              <a:buChar char="•"/>
            </a:pPr>
            <a:r>
              <a:rPr lang="en-US" sz="2350">
                <a:solidFill>
                  <a:srgbClr val="1A3365"/>
                </a:solidFill>
                <a:latin typeface="Clear Sans"/>
              </a:rPr>
              <a:t>Opportunity for a company representative to speak during opening​ remarks (3-5 minutes)​</a:t>
            </a:r>
          </a:p>
          <a:p>
            <a:pPr marL="507366" indent="-253683" lvl="1">
              <a:lnSpc>
                <a:spcPts val="3995"/>
              </a:lnSpc>
              <a:buFont typeface="Arial"/>
              <a:buChar char="•"/>
            </a:pPr>
            <a:r>
              <a:rPr lang="en-US" sz="2350">
                <a:solidFill>
                  <a:srgbClr val="1A3365"/>
                </a:solidFill>
                <a:latin typeface="Clear Sans"/>
              </a:rPr>
              <a:t>Company name incorporated into all awards  materials​</a:t>
            </a:r>
          </a:p>
          <a:p>
            <a:pPr marL="507366" indent="-253683" lvl="1">
              <a:lnSpc>
                <a:spcPts val="3995"/>
              </a:lnSpc>
              <a:buFont typeface="Arial"/>
              <a:buChar char="•"/>
            </a:pPr>
            <a:r>
              <a:rPr lang="en-US" sz="2350">
                <a:solidFill>
                  <a:srgbClr val="1A3365"/>
                </a:solidFill>
                <a:latin typeface="Clear Sans"/>
              </a:rPr>
              <a:t>Four conference registrations</a:t>
            </a:r>
          </a:p>
          <a:p>
            <a:pPr marL="507366" indent="-253683" lvl="1">
              <a:lnSpc>
                <a:spcPts val="3995"/>
              </a:lnSpc>
              <a:buFont typeface="Arial"/>
              <a:buChar char="•"/>
            </a:pPr>
            <a:r>
              <a:rPr lang="en-US" sz="2350">
                <a:solidFill>
                  <a:srgbClr val="1A3365"/>
                </a:solidFill>
                <a:latin typeface="Clear Sans"/>
              </a:rPr>
              <a:t>Inclusion in exhibitor showcase – Includes 6' skirted exhibit table, 2 chairs &amp; waste basket ​</a:t>
            </a:r>
          </a:p>
          <a:p>
            <a:pPr marL="507366" indent="-253683" lvl="1">
              <a:lnSpc>
                <a:spcPts val="3995"/>
              </a:lnSpc>
              <a:buFont typeface="Arial"/>
              <a:buChar char="•"/>
            </a:pPr>
            <a:r>
              <a:rPr lang="en-US" sz="2350">
                <a:solidFill>
                  <a:srgbClr val="1A3365"/>
                </a:solidFill>
                <a:latin typeface="Clear Sans"/>
              </a:rPr>
              <a:t>Company representative involved in handing out awards at the ceremony </a:t>
            </a:r>
          </a:p>
          <a:p>
            <a:pPr marL="507366" indent="-253683" lvl="1">
              <a:lnSpc>
                <a:spcPts val="3995"/>
              </a:lnSpc>
              <a:buFont typeface="Arial"/>
              <a:buChar char="•"/>
            </a:pPr>
            <a:r>
              <a:rPr lang="en-US" sz="2350">
                <a:solidFill>
                  <a:srgbClr val="1A3365"/>
                </a:solidFill>
                <a:latin typeface="Clear Sans"/>
              </a:rPr>
              <a:t>Recognition on the website with company description, logo, and a link provided by the  sponsor​</a:t>
            </a:r>
          </a:p>
          <a:p>
            <a:pPr marL="507366" indent="-253683" lvl="1">
              <a:lnSpc>
                <a:spcPts val="3995"/>
              </a:lnSpc>
              <a:buFont typeface="Arial"/>
              <a:buChar char="•"/>
            </a:pPr>
            <a:r>
              <a:rPr lang="en-US" sz="2350">
                <a:solidFill>
                  <a:srgbClr val="1A3365"/>
                </a:solidFill>
                <a:latin typeface="Clear Sans"/>
              </a:rPr>
              <a:t>Logo on posters of sponsors and exhibitors​</a:t>
            </a:r>
          </a:p>
          <a:p>
            <a:pPr marL="507366" indent="-253683" lvl="1">
              <a:lnSpc>
                <a:spcPts val="3995"/>
              </a:lnSpc>
              <a:buFont typeface="Arial"/>
              <a:buChar char="•"/>
            </a:pPr>
            <a:r>
              <a:rPr lang="en-US" sz="2350">
                <a:solidFill>
                  <a:srgbClr val="1A3365"/>
                </a:solidFill>
                <a:latin typeface="Clear Sans"/>
              </a:rPr>
              <a:t>Option to provide a gift or marketing material to be distributed on the table during the ceremony</a:t>
            </a:r>
          </a:p>
          <a:p>
            <a:pPr>
              <a:lnSpc>
                <a:spcPts val="3498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49882" y="2613353"/>
            <a:ext cx="10231698" cy="1344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Clear Sans"/>
              </a:rPr>
              <a:t>Be a part of our inaugural year of the unveiling of the new CPHA awards!  The ceremony is held during the PHiR conference and draws 400-500 participants to socialize and celebrate the top contributors to public health from 2024. ​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18288000" cy="1856551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3" id="3"/>
          <p:cNvSpPr/>
          <p:nvPr/>
        </p:nvSpPr>
        <p:spPr>
          <a:xfrm rot="0">
            <a:off x="0" y="1856551"/>
            <a:ext cx="1419046" cy="8444804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AutoShape 4" id="4"/>
          <p:cNvSpPr/>
          <p:nvPr/>
        </p:nvSpPr>
        <p:spPr>
          <a:xfrm rot="0">
            <a:off x="15737" y="8694827"/>
            <a:ext cx="18272263" cy="1592173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2078199" y="2021952"/>
            <a:ext cx="4335604" cy="6507474"/>
          </a:xfrm>
          <a:custGeom>
            <a:avLst/>
            <a:gdLst/>
            <a:ahLst/>
            <a:cxnLst/>
            <a:rect r="r" b="b" t="t" l="l"/>
            <a:pathLst>
              <a:path h="6507474" w="4335604">
                <a:moveTo>
                  <a:pt x="0" y="0"/>
                </a:moveTo>
                <a:lnTo>
                  <a:pt x="4335604" y="0"/>
                </a:lnTo>
                <a:lnTo>
                  <a:pt x="4335604" y="6507474"/>
                </a:lnTo>
                <a:lnTo>
                  <a:pt x="0" y="6507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26008" y="413926"/>
            <a:ext cx="13585329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6799">
                <a:solidFill>
                  <a:srgbClr val="FFFFFF"/>
                </a:solidFill>
                <a:latin typeface="Muli Ultra-Bold"/>
              </a:rPr>
              <a:t>Coffee Ticket Sponsor - $5,500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30267" y="2061116"/>
            <a:ext cx="7244929" cy="473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41"/>
              </a:lnSpc>
              <a:spcBef>
                <a:spcPct val="0"/>
              </a:spcBef>
            </a:pPr>
            <a:r>
              <a:rPr lang="en-US" sz="2743" spc="411">
                <a:solidFill>
                  <a:srgbClr val="1A3365"/>
                </a:solidFill>
                <a:latin typeface="Muli Bold"/>
              </a:rPr>
              <a:t>RESTRICTED TO ONE SPONSOR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77821" y="4190600"/>
            <a:ext cx="8108478" cy="369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10 additional tickets for sponsor to pass out at their choosing</a:t>
            </a:r>
          </a:p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Logo on drink tickets</a:t>
            </a:r>
          </a:p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Two conference registrations​</a:t>
            </a:r>
          </a:p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Logo on posters of sponsors and exhibitors​</a:t>
            </a:r>
          </a:p>
          <a:p>
            <a:pPr algn="l"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Recognition on the website with company  description, logo, and a link provided sponsor​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30267" y="2734373"/>
            <a:ext cx="7573540" cy="1308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1A3365"/>
                </a:solidFill>
                <a:latin typeface="Clear Sans"/>
              </a:rPr>
              <a:t>Your sponsorship will provide one drink ticket per attendee to be used at the on-site cafe for a complimentary specialty beverage of their choice.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11107639" cy="2799560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3" id="3"/>
          <p:cNvSpPr/>
          <p:nvPr/>
        </p:nvSpPr>
        <p:spPr>
          <a:xfrm rot="0">
            <a:off x="11107639" y="0"/>
            <a:ext cx="7180361" cy="2057400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AutoShape 4" id="4"/>
          <p:cNvSpPr/>
          <p:nvPr/>
        </p:nvSpPr>
        <p:spPr>
          <a:xfrm rot="0">
            <a:off x="16009445" y="0"/>
            <a:ext cx="2278555" cy="2057400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Freeform 5" id="5"/>
          <p:cNvSpPr/>
          <p:nvPr/>
        </p:nvSpPr>
        <p:spPr>
          <a:xfrm flipH="true" flipV="false" rot="0">
            <a:off x="16647884" y="629851"/>
            <a:ext cx="1001677" cy="797699"/>
          </a:xfrm>
          <a:custGeom>
            <a:avLst/>
            <a:gdLst/>
            <a:ahLst/>
            <a:cxnLst/>
            <a:rect r="r" b="b" t="t" l="l"/>
            <a:pathLst>
              <a:path h="797699" w="1001677">
                <a:moveTo>
                  <a:pt x="1001677" y="0"/>
                </a:moveTo>
                <a:lnTo>
                  <a:pt x="0" y="0"/>
                </a:lnTo>
                <a:lnTo>
                  <a:pt x="0" y="797698"/>
                </a:lnTo>
                <a:lnTo>
                  <a:pt x="1001677" y="797698"/>
                </a:lnTo>
                <a:lnTo>
                  <a:pt x="100167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2799560"/>
            <a:ext cx="11107639" cy="7487440"/>
          </a:xfrm>
          <a:custGeom>
            <a:avLst/>
            <a:gdLst/>
            <a:ahLst/>
            <a:cxnLst/>
            <a:rect r="r" b="b" t="t" l="l"/>
            <a:pathLst>
              <a:path h="7487440" w="11107639">
                <a:moveTo>
                  <a:pt x="0" y="0"/>
                </a:moveTo>
                <a:lnTo>
                  <a:pt x="11107639" y="0"/>
                </a:lnTo>
                <a:lnTo>
                  <a:pt x="11107639" y="7487440"/>
                </a:lnTo>
                <a:lnTo>
                  <a:pt x="0" y="7487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877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591744" y="0"/>
            <a:ext cx="4515895" cy="5974877"/>
          </a:xfrm>
          <a:custGeom>
            <a:avLst/>
            <a:gdLst/>
            <a:ahLst/>
            <a:cxnLst/>
            <a:rect r="r" b="b" t="t" l="l"/>
            <a:pathLst>
              <a:path h="5974877" w="4515895">
                <a:moveTo>
                  <a:pt x="0" y="0"/>
                </a:moveTo>
                <a:lnTo>
                  <a:pt x="4515895" y="0"/>
                </a:lnTo>
                <a:lnTo>
                  <a:pt x="4515895" y="5974877"/>
                </a:lnTo>
                <a:lnTo>
                  <a:pt x="0" y="59748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591744" y="5938301"/>
            <a:ext cx="7315200" cy="36576"/>
          </a:xfrm>
          <a:custGeom>
            <a:avLst/>
            <a:gdLst/>
            <a:ahLst/>
            <a:cxnLst/>
            <a:rect r="r" b="b" t="t" l="l"/>
            <a:pathLst>
              <a:path h="36576" w="7315200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2952432" y="2298989"/>
            <a:ext cx="7315200" cy="36576"/>
          </a:xfrm>
          <a:custGeom>
            <a:avLst/>
            <a:gdLst/>
            <a:ahLst/>
            <a:cxnLst/>
            <a:rect r="r" b="b" t="t" l="l"/>
            <a:pathLst>
              <a:path h="36576" w="7315200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7431751" y="2262413"/>
            <a:ext cx="7315200" cy="36576"/>
          </a:xfrm>
          <a:custGeom>
            <a:avLst/>
            <a:gdLst/>
            <a:ahLst/>
            <a:cxnLst/>
            <a:rect r="r" b="b" t="t" l="l"/>
            <a:pathLst>
              <a:path h="36576" w="7315200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342662" y="2394729"/>
            <a:ext cx="6710315" cy="404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360">
                <a:solidFill>
                  <a:srgbClr val="141414"/>
                </a:solidFill>
                <a:latin typeface="Muli"/>
              </a:rPr>
              <a:t>RESTRICTED TO TWO SPONSOR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342662" y="3328197"/>
            <a:ext cx="6710315" cy="6411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141414"/>
                </a:solidFill>
                <a:latin typeface="Clear Sans"/>
              </a:rPr>
              <a:t>Inclusion in exhibitor showcase – Includes 6' skirted exhibit table, 2 chairs &amp; waste basket ​</a:t>
            </a:r>
          </a:p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141414"/>
                </a:solidFill>
                <a:latin typeface="Clear Sans"/>
              </a:rPr>
              <a:t>Sponsorship s</a:t>
            </a:r>
            <a:r>
              <a:rPr lang="en-US" sz="2349">
                <a:solidFill>
                  <a:srgbClr val="141414"/>
                </a:solidFill>
                <a:latin typeface="Clear Sans"/>
              </a:rPr>
              <a:t>ignage at wellness sessions</a:t>
            </a:r>
          </a:p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141414"/>
                </a:solidFill>
                <a:latin typeface="Clear Sans"/>
              </a:rPr>
              <a:t>Option to provide a promotional item (provided by sponsor) given to all participants in wellness activities​</a:t>
            </a:r>
          </a:p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141414"/>
                </a:solidFill>
                <a:latin typeface="Clear Sans"/>
              </a:rPr>
              <a:t>Option to lead or suggest a wellness session</a:t>
            </a:r>
          </a:p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141414"/>
                </a:solidFill>
                <a:latin typeface="Clear Sans"/>
              </a:rPr>
              <a:t>Two conference registrations​</a:t>
            </a:r>
          </a:p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141414"/>
                </a:solidFill>
                <a:latin typeface="Clear Sans"/>
              </a:rPr>
              <a:t>L</a:t>
            </a:r>
            <a:r>
              <a:rPr lang="en-US" sz="2349">
                <a:solidFill>
                  <a:srgbClr val="141414"/>
                </a:solidFill>
                <a:latin typeface="Clear Sans"/>
              </a:rPr>
              <a:t>ogo on posters of sponsors and exhibitors​</a:t>
            </a:r>
          </a:p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141414"/>
                </a:solidFill>
                <a:latin typeface="Clear Sans"/>
              </a:rPr>
              <a:t>Recognition on the website with company description, logo,  and a link provided by the sponsor</a:t>
            </a:r>
          </a:p>
          <a:p>
            <a:pPr>
              <a:lnSpc>
                <a:spcPts val="306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272630" y="657930"/>
            <a:ext cx="6319114" cy="1596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69"/>
              </a:lnSpc>
            </a:pPr>
            <a:r>
              <a:rPr lang="en-US" sz="5699">
                <a:solidFill>
                  <a:srgbClr val="FFFFFF"/>
                </a:solidFill>
                <a:latin typeface="Clear Sans Bold"/>
              </a:rPr>
              <a:t>Wellness Sponsor</a:t>
            </a:r>
          </a:p>
          <a:p>
            <a:pPr>
              <a:lnSpc>
                <a:spcPts val="6269"/>
              </a:lnSpc>
              <a:spcBef>
                <a:spcPct val="0"/>
              </a:spcBef>
            </a:pPr>
            <a:r>
              <a:rPr lang="en-US" sz="5699">
                <a:solidFill>
                  <a:srgbClr val="FFFFFF"/>
                </a:solidFill>
                <a:latin typeface="Clear Sans Bold"/>
              </a:rPr>
              <a:t>$4,500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1563574" y="2412129"/>
            <a:ext cx="6724426" cy="7874871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3" id="3"/>
          <p:cNvSpPr/>
          <p:nvPr/>
        </p:nvSpPr>
        <p:spPr>
          <a:xfrm rot="0">
            <a:off x="11563574" y="0"/>
            <a:ext cx="6724426" cy="2412129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AutoShape 4" id="4"/>
          <p:cNvSpPr/>
          <p:nvPr/>
        </p:nvSpPr>
        <p:spPr>
          <a:xfrm rot="0">
            <a:off x="16009445" y="0"/>
            <a:ext cx="2278555" cy="2057400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AutoShape 5" id="5"/>
          <p:cNvSpPr/>
          <p:nvPr/>
        </p:nvSpPr>
        <p:spPr>
          <a:xfrm rot="0">
            <a:off x="0" y="0"/>
            <a:ext cx="11563574" cy="2412129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0" y="2412129"/>
            <a:ext cx="5837265" cy="5088535"/>
          </a:xfrm>
          <a:custGeom>
            <a:avLst/>
            <a:gdLst/>
            <a:ahLst/>
            <a:cxnLst/>
            <a:rect r="r" b="b" t="t" l="l"/>
            <a:pathLst>
              <a:path h="5088535" w="5837265">
                <a:moveTo>
                  <a:pt x="0" y="0"/>
                </a:moveTo>
                <a:lnTo>
                  <a:pt x="5837265" y="0"/>
                </a:lnTo>
                <a:lnTo>
                  <a:pt x="5837265" y="5088536"/>
                </a:lnTo>
                <a:lnTo>
                  <a:pt x="0" y="50885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37" t="0" r="-20122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837265" y="4584000"/>
            <a:ext cx="5726309" cy="5703000"/>
          </a:xfrm>
          <a:custGeom>
            <a:avLst/>
            <a:gdLst/>
            <a:ahLst/>
            <a:cxnLst/>
            <a:rect r="r" b="b" t="t" l="l"/>
            <a:pathLst>
              <a:path h="5703000" w="5726309">
                <a:moveTo>
                  <a:pt x="0" y="0"/>
                </a:moveTo>
                <a:lnTo>
                  <a:pt x="5726309" y="0"/>
                </a:lnTo>
                <a:lnTo>
                  <a:pt x="5726309" y="5703000"/>
                </a:lnTo>
                <a:lnTo>
                  <a:pt x="0" y="5703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470" t="-2198" r="-23202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496129" y="2541696"/>
            <a:ext cx="4478100" cy="2048731"/>
          </a:xfrm>
          <a:custGeom>
            <a:avLst/>
            <a:gdLst/>
            <a:ahLst/>
            <a:cxnLst/>
            <a:rect r="r" b="b" t="t" l="l"/>
            <a:pathLst>
              <a:path h="2048731" w="4478100">
                <a:moveTo>
                  <a:pt x="0" y="0"/>
                </a:moveTo>
                <a:lnTo>
                  <a:pt x="4478100" y="0"/>
                </a:lnTo>
                <a:lnTo>
                  <a:pt x="4478100" y="2048731"/>
                </a:lnTo>
                <a:lnTo>
                  <a:pt x="0" y="204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 rot="0">
            <a:off x="0" y="7500665"/>
            <a:ext cx="5837265" cy="2786335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Freeform 10" id="10"/>
          <p:cNvSpPr/>
          <p:nvPr/>
        </p:nvSpPr>
        <p:spPr>
          <a:xfrm flipH="false" flipV="false" rot="0">
            <a:off x="0" y="2320689"/>
            <a:ext cx="18288000" cy="91440"/>
          </a:xfrm>
          <a:custGeom>
            <a:avLst/>
            <a:gdLst/>
            <a:ahLst/>
            <a:cxnLst/>
            <a:rect r="r" b="b" t="t" l="l"/>
            <a:pathLst>
              <a:path h="91440" w="18288000">
                <a:moveTo>
                  <a:pt x="0" y="0"/>
                </a:moveTo>
                <a:lnTo>
                  <a:pt x="18288000" y="0"/>
                </a:lnTo>
                <a:lnTo>
                  <a:pt x="18288000" y="91440"/>
                </a:lnTo>
                <a:lnTo>
                  <a:pt x="0" y="91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6344863" y="5200423"/>
            <a:ext cx="10453111" cy="52266"/>
          </a:xfrm>
          <a:custGeom>
            <a:avLst/>
            <a:gdLst/>
            <a:ahLst/>
            <a:cxnLst/>
            <a:rect r="r" b="b" t="t" l="l"/>
            <a:pathLst>
              <a:path h="52266" w="10453111">
                <a:moveTo>
                  <a:pt x="0" y="0"/>
                </a:moveTo>
                <a:lnTo>
                  <a:pt x="10453112" y="0"/>
                </a:lnTo>
                <a:lnTo>
                  <a:pt x="10453112" y="52265"/>
                </a:lnTo>
                <a:lnTo>
                  <a:pt x="0" y="522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00301" y="77098"/>
            <a:ext cx="10273928" cy="2047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160"/>
              </a:lnSpc>
            </a:pPr>
            <a:r>
              <a:rPr lang="en-US" sz="6800">
                <a:solidFill>
                  <a:srgbClr val="1A3365"/>
                </a:solidFill>
                <a:latin typeface="Muli Ultra-Bold"/>
              </a:rPr>
              <a:t>Photography Sponsor</a:t>
            </a:r>
          </a:p>
          <a:p>
            <a:pPr>
              <a:lnSpc>
                <a:spcPts val="8160"/>
              </a:lnSpc>
            </a:pPr>
            <a:r>
              <a:rPr lang="en-US" sz="6800">
                <a:solidFill>
                  <a:srgbClr val="1A3365"/>
                </a:solidFill>
                <a:latin typeface="Muli Ultra-Bold"/>
              </a:rPr>
              <a:t>$3,500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939102" y="3152947"/>
            <a:ext cx="5973370" cy="413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37"/>
              </a:lnSpc>
              <a:spcBef>
                <a:spcPct val="0"/>
              </a:spcBef>
            </a:pPr>
            <a:r>
              <a:rPr lang="en-US" sz="2455" spc="368">
                <a:solidFill>
                  <a:srgbClr val="FFFFFF"/>
                </a:solidFill>
                <a:latin typeface="Muli"/>
              </a:rPr>
              <a:t>RESTRICTED TO ONE SPONSOR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939102" y="3950286"/>
            <a:ext cx="5973370" cy="5308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1"/>
              </a:lnSpc>
            </a:pPr>
            <a:r>
              <a:rPr lang="en-US" sz="2541">
                <a:solidFill>
                  <a:srgbClr val="FFFFFF"/>
                </a:solidFill>
                <a:latin typeface="Clear Sans"/>
              </a:rPr>
              <a:t>Your logo will appear on all the pictures of the conference that we post on the PHiR website.​</a:t>
            </a:r>
          </a:p>
          <a:p>
            <a:pPr marL="548813" indent="-274406" lvl="1">
              <a:lnSpc>
                <a:spcPts val="4321"/>
              </a:lnSpc>
              <a:buFont typeface="Arial"/>
              <a:buChar char="•"/>
            </a:pPr>
            <a:r>
              <a:rPr lang="en-US" sz="2541">
                <a:solidFill>
                  <a:srgbClr val="FFFFFF"/>
                </a:solidFill>
                <a:latin typeface="Clear Sans"/>
              </a:rPr>
              <a:t>Two conference registrations​</a:t>
            </a:r>
          </a:p>
          <a:p>
            <a:pPr marL="548813" indent="-274406" lvl="1">
              <a:lnSpc>
                <a:spcPts val="4321"/>
              </a:lnSpc>
              <a:buFont typeface="Arial"/>
              <a:buChar char="•"/>
            </a:pPr>
            <a:r>
              <a:rPr lang="en-US" sz="2541">
                <a:solidFill>
                  <a:srgbClr val="FFFFFF"/>
                </a:solidFill>
                <a:latin typeface="Clear Sans"/>
              </a:rPr>
              <a:t>L</a:t>
            </a:r>
            <a:r>
              <a:rPr lang="en-US" sz="2541">
                <a:solidFill>
                  <a:srgbClr val="FFFFFF"/>
                </a:solidFill>
                <a:latin typeface="Clear Sans"/>
              </a:rPr>
              <a:t>ogo on posters of sponsors and exhibitors​</a:t>
            </a:r>
          </a:p>
          <a:p>
            <a:pPr marL="548813" indent="-274406" lvl="1">
              <a:lnSpc>
                <a:spcPts val="4321"/>
              </a:lnSpc>
              <a:buFont typeface="Arial"/>
              <a:buChar char="•"/>
            </a:pPr>
            <a:r>
              <a:rPr lang="en-US" sz="2541">
                <a:solidFill>
                  <a:srgbClr val="FFFFFF"/>
                </a:solidFill>
                <a:latin typeface="Clear Sans"/>
              </a:rPr>
              <a:t>R</a:t>
            </a:r>
            <a:r>
              <a:rPr lang="en-US" sz="2541">
                <a:solidFill>
                  <a:srgbClr val="FFFFFF"/>
                </a:solidFill>
                <a:latin typeface="Clear Sans"/>
              </a:rPr>
              <a:t>ecognition on the website with company description,  logo, and a link provided by the sponsor</a:t>
            </a:r>
          </a:p>
          <a:p>
            <a:pPr>
              <a:lnSpc>
                <a:spcPts val="3309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7712851" y="2482025"/>
            <a:ext cx="10552375" cy="7805164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AutoShape 3" id="3"/>
          <p:cNvSpPr/>
          <p:nvPr/>
        </p:nvSpPr>
        <p:spPr>
          <a:xfrm rot="0">
            <a:off x="251757" y="5005227"/>
            <a:ext cx="7536264" cy="4725028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AutoShape 4" id="4"/>
          <p:cNvSpPr/>
          <p:nvPr/>
        </p:nvSpPr>
        <p:spPr>
          <a:xfrm rot="0">
            <a:off x="26198" y="-529170"/>
            <a:ext cx="7735625" cy="6091142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5" id="5"/>
          <p:cNvSpPr/>
          <p:nvPr/>
        </p:nvSpPr>
        <p:spPr>
          <a:xfrm rot="0">
            <a:off x="0" y="5561972"/>
            <a:ext cx="2303148" cy="4725028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0390699" y="126999"/>
            <a:ext cx="5196678" cy="2377480"/>
          </a:xfrm>
          <a:custGeom>
            <a:avLst/>
            <a:gdLst/>
            <a:ahLst/>
            <a:cxnLst/>
            <a:rect r="r" b="b" t="t" l="l"/>
            <a:pathLst>
              <a:path h="2377480" w="5196678">
                <a:moveTo>
                  <a:pt x="0" y="0"/>
                </a:moveTo>
                <a:lnTo>
                  <a:pt x="5196678" y="0"/>
                </a:lnTo>
                <a:lnTo>
                  <a:pt x="5196678" y="2377480"/>
                </a:lnTo>
                <a:lnTo>
                  <a:pt x="0" y="2377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588179" y="6828015"/>
            <a:ext cx="8376200" cy="41881"/>
          </a:xfrm>
          <a:custGeom>
            <a:avLst/>
            <a:gdLst/>
            <a:ahLst/>
            <a:cxnLst/>
            <a:rect r="r" b="b" t="t" l="l"/>
            <a:pathLst>
              <a:path h="41881" w="8376200">
                <a:moveTo>
                  <a:pt x="0" y="0"/>
                </a:moveTo>
                <a:lnTo>
                  <a:pt x="8376200" y="0"/>
                </a:lnTo>
                <a:lnTo>
                  <a:pt x="8376200" y="41881"/>
                </a:lnTo>
                <a:lnTo>
                  <a:pt x="0" y="418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2522238" y="5340386"/>
            <a:ext cx="10479170" cy="52396"/>
          </a:xfrm>
          <a:custGeom>
            <a:avLst/>
            <a:gdLst/>
            <a:ahLst/>
            <a:cxnLst/>
            <a:rect r="r" b="b" t="t" l="l"/>
            <a:pathLst>
              <a:path h="52396" w="10479170">
                <a:moveTo>
                  <a:pt x="0" y="0"/>
                </a:moveTo>
                <a:lnTo>
                  <a:pt x="10479170" y="0"/>
                </a:lnTo>
                <a:lnTo>
                  <a:pt x="10479170" y="52396"/>
                </a:lnTo>
                <a:lnTo>
                  <a:pt x="0" y="523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2396" y="0"/>
            <a:ext cx="7735625" cy="6828015"/>
          </a:xfrm>
          <a:custGeom>
            <a:avLst/>
            <a:gdLst/>
            <a:ahLst/>
            <a:cxnLst/>
            <a:rect r="r" b="b" t="t" l="l"/>
            <a:pathLst>
              <a:path h="6828015" w="7735625">
                <a:moveTo>
                  <a:pt x="0" y="0"/>
                </a:moveTo>
                <a:lnTo>
                  <a:pt x="7735625" y="0"/>
                </a:lnTo>
                <a:lnTo>
                  <a:pt x="7735625" y="6828015"/>
                </a:lnTo>
                <a:lnTo>
                  <a:pt x="0" y="6828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470" t="-11610" r="-76296" b="-37004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010830" y="131463"/>
            <a:ext cx="10254396" cy="2254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099"/>
              </a:lnSpc>
              <a:spcBef>
                <a:spcPct val="0"/>
              </a:spcBef>
            </a:pPr>
            <a:r>
              <a:rPr lang="en-US" sz="6499" spc="974">
                <a:solidFill>
                  <a:srgbClr val="1A3365"/>
                </a:solidFill>
                <a:latin typeface="Muli Bold"/>
              </a:rPr>
              <a:t>WI-FI SPONSOR $2,500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671466" y="2694802"/>
            <a:ext cx="6710315" cy="404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360">
                <a:solidFill>
                  <a:srgbClr val="FFFFFF"/>
                </a:solidFill>
                <a:latin typeface="Muli"/>
              </a:rPr>
              <a:t>RESTRICTED TO ONE SPONSOR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519838" y="5674559"/>
            <a:ext cx="8938401" cy="367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Clear Sans"/>
              </a:rPr>
              <a:t>Custom Wifi landing page </a:t>
            </a:r>
          </a:p>
          <a:p>
            <a:pPr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Clear Sans"/>
              </a:rPr>
              <a:t>Company name as password</a:t>
            </a:r>
          </a:p>
          <a:p>
            <a:pPr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Clear Sans"/>
              </a:rPr>
              <a:t>Two conference registrations​</a:t>
            </a:r>
          </a:p>
          <a:p>
            <a:pPr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Clear Sans"/>
              </a:rPr>
              <a:t>L</a:t>
            </a:r>
            <a:r>
              <a:rPr lang="en-US" sz="2600">
                <a:solidFill>
                  <a:srgbClr val="FFFFFF"/>
                </a:solidFill>
                <a:latin typeface="Clear Sans"/>
              </a:rPr>
              <a:t>ogo on posters of sponsors and exhibitors​</a:t>
            </a:r>
          </a:p>
          <a:p>
            <a:pPr marL="561341" indent="-280670" lvl="1">
              <a:lnSpc>
                <a:spcPts val="442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Clear Sans"/>
              </a:rPr>
              <a:t>Recognition on the website with company description, logo,  and a link provided by the sponsor</a:t>
            </a:r>
          </a:p>
          <a:p>
            <a:pPr>
              <a:lnSpc>
                <a:spcPts val="306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8664478" y="3267908"/>
            <a:ext cx="8724290" cy="2168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9"/>
              </a:lnSpc>
              <a:spcBef>
                <a:spcPct val="0"/>
              </a:spcBef>
            </a:pPr>
            <a:r>
              <a:rPr lang="en-US" sz="2599" strike="noStrike" u="none">
                <a:solidFill>
                  <a:srgbClr val="FFFFFF"/>
                </a:solidFill>
                <a:latin typeface="Clear Sans"/>
              </a:rPr>
              <a:t>Wi-Fi access will be available for all attendees and the Wi-Fi sponsor will have a customized Wi-Fi network and password and a URL link to the your company homepage once successfully logged in.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8783308" cy="3442869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AutoShape 3" id="3"/>
          <p:cNvSpPr/>
          <p:nvPr/>
        </p:nvSpPr>
        <p:spPr>
          <a:xfrm rot="0">
            <a:off x="0" y="3609975"/>
            <a:ext cx="8783308" cy="6658703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4" id="4"/>
          <p:cNvSpPr/>
          <p:nvPr/>
        </p:nvSpPr>
        <p:spPr>
          <a:xfrm rot="0">
            <a:off x="9144000" y="0"/>
            <a:ext cx="9144000" cy="3442869"/>
          </a:xfrm>
          <a:prstGeom prst="rect">
            <a:avLst/>
          </a:prstGeom>
          <a:solidFill>
            <a:srgbClr val="38BF8E"/>
          </a:solidFill>
        </p:spPr>
      </p:sp>
      <p:sp>
        <p:nvSpPr>
          <p:cNvPr name="AutoShape 5" id="5"/>
          <p:cNvSpPr/>
          <p:nvPr/>
        </p:nvSpPr>
        <p:spPr>
          <a:xfrm rot="0">
            <a:off x="9144000" y="3701415"/>
            <a:ext cx="9106998" cy="6567263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0" y="3609975"/>
            <a:ext cx="18288000" cy="91440"/>
          </a:xfrm>
          <a:custGeom>
            <a:avLst/>
            <a:gdLst/>
            <a:ahLst/>
            <a:cxnLst/>
            <a:rect r="r" b="b" t="t" l="l"/>
            <a:pathLst>
              <a:path h="91440" w="18288000">
                <a:moveTo>
                  <a:pt x="0" y="0"/>
                </a:moveTo>
                <a:lnTo>
                  <a:pt x="18288000" y="0"/>
                </a:lnTo>
                <a:lnTo>
                  <a:pt x="18288000" y="91440"/>
                </a:lnTo>
                <a:lnTo>
                  <a:pt x="0" y="91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3676810" y="5187297"/>
            <a:ext cx="10287000" cy="51435"/>
          </a:xfrm>
          <a:custGeom>
            <a:avLst/>
            <a:gdLst/>
            <a:ahLst/>
            <a:cxnLst/>
            <a:rect r="r" b="b" t="t" l="l"/>
            <a:pathLst>
              <a:path h="51435" w="10287000">
                <a:moveTo>
                  <a:pt x="0" y="0"/>
                </a:moveTo>
                <a:lnTo>
                  <a:pt x="10287000" y="0"/>
                </a:lnTo>
                <a:lnTo>
                  <a:pt x="10287000" y="51435"/>
                </a:lnTo>
                <a:lnTo>
                  <a:pt x="0" y="51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870495" y="7924806"/>
            <a:ext cx="3192006" cy="2150839"/>
          </a:xfrm>
          <a:custGeom>
            <a:avLst/>
            <a:gdLst/>
            <a:ahLst/>
            <a:cxnLst/>
            <a:rect r="r" b="b" t="t" l="l"/>
            <a:pathLst>
              <a:path h="2150839" w="3192006">
                <a:moveTo>
                  <a:pt x="0" y="0"/>
                </a:moveTo>
                <a:lnTo>
                  <a:pt x="3192006" y="0"/>
                </a:lnTo>
                <a:lnTo>
                  <a:pt x="3192006" y="2150839"/>
                </a:lnTo>
                <a:lnTo>
                  <a:pt x="0" y="2150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471" t="-10810" r="0" b="-7392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94540" y="906140"/>
            <a:ext cx="8401988" cy="1952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799"/>
              </a:lnSpc>
            </a:pPr>
            <a:r>
              <a:rPr lang="en-US" sz="6499">
                <a:solidFill>
                  <a:srgbClr val="1A3365"/>
                </a:solidFill>
                <a:latin typeface="Muli Bold"/>
              </a:rPr>
              <a:t>Breakfast Sponsor</a:t>
            </a:r>
          </a:p>
          <a:p>
            <a:pPr>
              <a:lnSpc>
                <a:spcPts val="7799"/>
              </a:lnSpc>
            </a:pPr>
            <a:r>
              <a:rPr lang="en-US" sz="6499">
                <a:solidFill>
                  <a:srgbClr val="1A3365"/>
                </a:solidFill>
                <a:latin typeface="Muli Bold"/>
              </a:rPr>
              <a:t>$1,500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24345" y="4081480"/>
            <a:ext cx="6682436" cy="404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360">
                <a:solidFill>
                  <a:srgbClr val="FFFFFF"/>
                </a:solidFill>
                <a:latin typeface="Muli"/>
              </a:rPr>
              <a:t>RESTRICTED TO TWO SPONSORS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4540" y="4724400"/>
            <a:ext cx="7796479" cy="437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72133" indent="-286066" lvl="1">
              <a:lnSpc>
                <a:spcPts val="4504"/>
              </a:lnSpc>
              <a:buFont typeface="Arial"/>
              <a:buChar char="•"/>
            </a:pPr>
            <a:r>
              <a:rPr lang="en-US" sz="2649">
                <a:solidFill>
                  <a:srgbClr val="FFFFFF"/>
                </a:solidFill>
                <a:latin typeface="Clear Sans"/>
              </a:rPr>
              <a:t>One conference registration​</a:t>
            </a:r>
          </a:p>
          <a:p>
            <a:pPr marL="572133" indent="-286066" lvl="1">
              <a:lnSpc>
                <a:spcPts val="4504"/>
              </a:lnSpc>
              <a:buFont typeface="Arial"/>
              <a:buChar char="•"/>
            </a:pPr>
            <a:r>
              <a:rPr lang="en-US" sz="2649">
                <a:solidFill>
                  <a:srgbClr val="FFFFFF"/>
                </a:solidFill>
                <a:latin typeface="Clear Sans"/>
              </a:rPr>
              <a:t>Signage on the meal table​</a:t>
            </a:r>
          </a:p>
          <a:p>
            <a:pPr marL="572133" indent="-286066" lvl="1">
              <a:lnSpc>
                <a:spcPts val="4504"/>
              </a:lnSpc>
              <a:buFont typeface="Arial"/>
              <a:buChar char="•"/>
            </a:pPr>
            <a:r>
              <a:rPr lang="en-US" sz="2649">
                <a:solidFill>
                  <a:srgbClr val="FFFFFF"/>
                </a:solidFill>
                <a:latin typeface="Clear Sans"/>
              </a:rPr>
              <a:t>Verbal recognition of company during  morning announcements​</a:t>
            </a:r>
          </a:p>
          <a:p>
            <a:pPr marL="572133" indent="-286066" lvl="1">
              <a:lnSpc>
                <a:spcPts val="4504"/>
              </a:lnSpc>
              <a:buFont typeface="Arial"/>
              <a:buChar char="•"/>
            </a:pPr>
            <a:r>
              <a:rPr lang="en-US" sz="2649">
                <a:solidFill>
                  <a:srgbClr val="FFFFFF"/>
                </a:solidFill>
                <a:latin typeface="Clear Sans"/>
              </a:rPr>
              <a:t>Logo</a:t>
            </a:r>
            <a:r>
              <a:rPr lang="en-US" sz="2649">
                <a:solidFill>
                  <a:srgbClr val="FFFFFF"/>
                </a:solidFill>
                <a:latin typeface="Clear Sans"/>
              </a:rPr>
              <a:t> on posters of sponsors and exhibitors​</a:t>
            </a:r>
          </a:p>
          <a:p>
            <a:pPr marL="572133" indent="-286066" lvl="1">
              <a:lnSpc>
                <a:spcPts val="4504"/>
              </a:lnSpc>
              <a:buFont typeface="Arial"/>
              <a:buChar char="•"/>
            </a:pPr>
            <a:r>
              <a:rPr lang="en-US" sz="2649">
                <a:solidFill>
                  <a:srgbClr val="FFFFFF"/>
                </a:solidFill>
                <a:latin typeface="Clear Sans"/>
              </a:rPr>
              <a:t>Recognition on the website with  your logo and link</a:t>
            </a:r>
          </a:p>
          <a:p>
            <a:pPr>
              <a:lnSpc>
                <a:spcPts val="306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9297658" y="906140"/>
            <a:ext cx="8401988" cy="1952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799"/>
              </a:lnSpc>
            </a:pPr>
            <a:r>
              <a:rPr lang="en-US" sz="6499">
                <a:solidFill>
                  <a:srgbClr val="1A3365"/>
                </a:solidFill>
                <a:latin typeface="Muli Bold"/>
              </a:rPr>
              <a:t>Lunch Sponsor</a:t>
            </a:r>
          </a:p>
          <a:p>
            <a:pPr>
              <a:lnSpc>
                <a:spcPts val="7799"/>
              </a:lnSpc>
            </a:pPr>
            <a:r>
              <a:rPr lang="en-US" sz="6499">
                <a:solidFill>
                  <a:srgbClr val="1A3365"/>
                </a:solidFill>
                <a:latin typeface="Muli Bold"/>
              </a:rPr>
              <a:t>$1,500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585968" y="4081480"/>
            <a:ext cx="6692230" cy="404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360">
                <a:solidFill>
                  <a:srgbClr val="FFFFFF"/>
                </a:solidFill>
                <a:latin typeface="Muli"/>
              </a:rPr>
              <a:t>RESTRICTED TO TWO SPONSORS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297658" y="4635545"/>
            <a:ext cx="7761414" cy="4373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72134" indent="-286067" lvl="1">
              <a:lnSpc>
                <a:spcPts val="4504"/>
              </a:lnSpc>
              <a:buFont typeface="Arial"/>
              <a:buChar char="•"/>
            </a:pPr>
            <a:r>
              <a:rPr lang="en-US" sz="2649">
                <a:solidFill>
                  <a:srgbClr val="FFFFFF"/>
                </a:solidFill>
                <a:latin typeface="Clear Sans"/>
              </a:rPr>
              <a:t>One conference registration​</a:t>
            </a:r>
          </a:p>
          <a:p>
            <a:pPr marL="572134" indent="-286067" lvl="1">
              <a:lnSpc>
                <a:spcPts val="4504"/>
              </a:lnSpc>
              <a:buFont typeface="Arial"/>
              <a:buChar char="•"/>
            </a:pPr>
            <a:r>
              <a:rPr lang="en-US" sz="2649">
                <a:solidFill>
                  <a:srgbClr val="FFFFFF"/>
                </a:solidFill>
                <a:latin typeface="Clear Sans"/>
              </a:rPr>
              <a:t>​</a:t>
            </a:r>
            <a:r>
              <a:rPr lang="en-US" sz="2649">
                <a:solidFill>
                  <a:srgbClr val="FFFFFF"/>
                </a:solidFill>
                <a:latin typeface="Clear Sans"/>
              </a:rPr>
              <a:t>Signag</a:t>
            </a:r>
            <a:r>
              <a:rPr lang="en-US" sz="2649">
                <a:solidFill>
                  <a:srgbClr val="FFFFFF"/>
                </a:solidFill>
                <a:latin typeface="Clear Sans"/>
              </a:rPr>
              <a:t>e on the meal table​</a:t>
            </a:r>
          </a:p>
          <a:p>
            <a:pPr marL="572133" indent="-286066" lvl="1">
              <a:lnSpc>
                <a:spcPts val="4504"/>
              </a:lnSpc>
              <a:buFont typeface="Arial"/>
              <a:buChar char="•"/>
            </a:pPr>
            <a:r>
              <a:rPr lang="en-US" sz="2649">
                <a:solidFill>
                  <a:srgbClr val="FFFFFF"/>
                </a:solidFill>
                <a:latin typeface="Clear Sans"/>
              </a:rPr>
              <a:t>Verbal recognition of company during morning announcements​</a:t>
            </a:r>
          </a:p>
          <a:p>
            <a:pPr marL="572133" indent="-286066" lvl="1">
              <a:lnSpc>
                <a:spcPts val="4504"/>
              </a:lnSpc>
              <a:buFont typeface="Arial"/>
              <a:buChar char="•"/>
            </a:pPr>
            <a:r>
              <a:rPr lang="en-US" sz="2649">
                <a:solidFill>
                  <a:srgbClr val="FFFFFF"/>
                </a:solidFill>
                <a:latin typeface="Clear Sans"/>
              </a:rPr>
              <a:t>Logo on posters of sponsors and exhibitors​</a:t>
            </a:r>
          </a:p>
          <a:p>
            <a:pPr marL="572133" indent="-286066" lvl="1">
              <a:lnSpc>
                <a:spcPts val="4504"/>
              </a:lnSpc>
              <a:buFont typeface="Arial"/>
              <a:buChar char="•"/>
            </a:pPr>
            <a:r>
              <a:rPr lang="en-US" sz="2649">
                <a:solidFill>
                  <a:srgbClr val="FFFFFF"/>
                </a:solidFill>
                <a:latin typeface="Clear Sans"/>
              </a:rPr>
              <a:t>Recognition on the website with  your logo and link</a:t>
            </a:r>
          </a:p>
          <a:p>
            <a:pPr>
              <a:lnSpc>
                <a:spcPts val="3060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18288000" cy="1856551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3" id="3"/>
          <p:cNvSpPr/>
          <p:nvPr/>
        </p:nvSpPr>
        <p:spPr>
          <a:xfrm rot="0">
            <a:off x="0" y="1856551"/>
            <a:ext cx="776105" cy="8444804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AutoShape 4" id="4"/>
          <p:cNvSpPr/>
          <p:nvPr/>
        </p:nvSpPr>
        <p:spPr>
          <a:xfrm rot="0">
            <a:off x="15737" y="9346838"/>
            <a:ext cx="18272263" cy="940162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3692342" y="2935677"/>
            <a:ext cx="4266020" cy="5507387"/>
          </a:xfrm>
          <a:custGeom>
            <a:avLst/>
            <a:gdLst/>
            <a:ahLst/>
            <a:cxnLst/>
            <a:rect r="r" b="b" t="t" l="l"/>
            <a:pathLst>
              <a:path h="5507387" w="4266020">
                <a:moveTo>
                  <a:pt x="0" y="0"/>
                </a:moveTo>
                <a:lnTo>
                  <a:pt x="4266020" y="0"/>
                </a:lnTo>
                <a:lnTo>
                  <a:pt x="4266020" y="5507387"/>
                </a:lnTo>
                <a:lnTo>
                  <a:pt x="0" y="55073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22" t="0" r="-20676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26008" y="413926"/>
            <a:ext cx="17314389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6799">
                <a:solidFill>
                  <a:srgbClr val="FFFFFF"/>
                </a:solidFill>
                <a:latin typeface="Muli Ultra-Bold"/>
              </a:rPr>
              <a:t>Independent Consultant Corner - $500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969007" y="2713031"/>
            <a:ext cx="6042154" cy="397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81"/>
              </a:lnSpc>
              <a:spcBef>
                <a:spcPct val="0"/>
              </a:spcBef>
            </a:pPr>
            <a:r>
              <a:rPr lang="en-US" sz="2343" spc="351">
                <a:solidFill>
                  <a:srgbClr val="1A3365"/>
                </a:solidFill>
                <a:latin typeface="Muli Bold"/>
              </a:rPr>
              <a:t>RESTRICTED TO SIX SPONSORS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55959" y="6268455"/>
            <a:ext cx="11355332" cy="2632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One </a:t>
            </a:r>
            <a:r>
              <a:rPr lang="en-US" sz="2499">
                <a:solidFill>
                  <a:srgbClr val="1A3365"/>
                </a:solidFill>
                <a:latin typeface="Clear Sans Bold"/>
              </a:rPr>
              <a:t>Wednesday Only</a:t>
            </a:r>
            <a:r>
              <a:rPr lang="en-US" sz="2499">
                <a:solidFill>
                  <a:srgbClr val="1A3365"/>
                </a:solidFill>
                <a:latin typeface="Clear Sans"/>
              </a:rPr>
              <a:t> c</a:t>
            </a:r>
            <a:r>
              <a:rPr lang="en-US" sz="2499">
                <a:solidFill>
                  <a:srgbClr val="1A3365"/>
                </a:solidFill>
                <a:latin typeface="Clear Sans"/>
              </a:rPr>
              <a:t>onference registration​</a:t>
            </a:r>
          </a:p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Opportunity to upgrade to one full conference registration for an additional $200</a:t>
            </a:r>
          </a:p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Logo on posters of sponsors and exhibitors​</a:t>
            </a:r>
          </a:p>
          <a:p>
            <a:pPr algn="l"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Recognition on the website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566124" y="1899429"/>
            <a:ext cx="2847921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1A3365"/>
                </a:solidFill>
                <a:latin typeface="Clear Sans"/>
              </a:rPr>
              <a:t>NEW IN 2024!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3329773"/>
            <a:ext cx="11882592" cy="2616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4"/>
              </a:lnSpc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We are excited to announce the new addition of our independent consultant corner at the 2024 PHiR Conference! This offering is a more affordable option for contractors in the public health space. We will create a separate corner outside of the exhibit hall for these sponsors on Wednesday, September 25th. We will provide signage, a small round table with table cloth &amp; one chair.  It will also include the additional benefits below.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94308" y="6756400"/>
            <a:ext cx="9530288" cy="3523247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3" id="3"/>
          <p:cNvSpPr/>
          <p:nvPr/>
        </p:nvSpPr>
        <p:spPr>
          <a:xfrm rot="0">
            <a:off x="9177752" y="5143500"/>
            <a:ext cx="9144000" cy="5143500"/>
          </a:xfrm>
          <a:prstGeom prst="rect">
            <a:avLst/>
          </a:prstGeom>
          <a:solidFill>
            <a:srgbClr val="FF4343"/>
          </a:solidFill>
        </p:spPr>
      </p:sp>
      <p:sp>
        <p:nvSpPr>
          <p:cNvPr name="AutoShape 4" id="4"/>
          <p:cNvSpPr/>
          <p:nvPr/>
        </p:nvSpPr>
        <p:spPr>
          <a:xfrm rot="0">
            <a:off x="-211695" y="-16181"/>
            <a:ext cx="9547675" cy="3754451"/>
          </a:xfrm>
          <a:prstGeom prst="rect">
            <a:avLst/>
          </a:prstGeom>
          <a:solidFill>
            <a:srgbClr val="38BF8E"/>
          </a:solidFill>
        </p:spPr>
      </p:sp>
      <p:sp>
        <p:nvSpPr>
          <p:cNvPr name="AutoShape 5" id="5"/>
          <p:cNvSpPr/>
          <p:nvPr/>
        </p:nvSpPr>
        <p:spPr>
          <a:xfrm rot="0">
            <a:off x="9177752" y="0"/>
            <a:ext cx="9144000" cy="5143500"/>
          </a:xfrm>
          <a:prstGeom prst="rect">
            <a:avLst/>
          </a:prstGeom>
          <a:solidFill>
            <a:srgbClr val="FFBB00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4630400" y="3939857"/>
            <a:ext cx="3691352" cy="1864133"/>
          </a:xfrm>
          <a:custGeom>
            <a:avLst/>
            <a:gdLst/>
            <a:ahLst/>
            <a:cxnLst/>
            <a:rect r="r" b="b" t="t" l="l"/>
            <a:pathLst>
              <a:path h="1864133" w="3691352">
                <a:moveTo>
                  <a:pt x="0" y="0"/>
                </a:moveTo>
                <a:lnTo>
                  <a:pt x="3691352" y="0"/>
                </a:lnTo>
                <a:lnTo>
                  <a:pt x="3691352" y="1864133"/>
                </a:lnTo>
                <a:lnTo>
                  <a:pt x="0" y="18641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8295" y="186672"/>
            <a:ext cx="7586700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999">
                <a:solidFill>
                  <a:srgbClr val="1A3365"/>
                </a:solidFill>
                <a:latin typeface="Muli Ultra-Bold"/>
              </a:rPr>
              <a:t>Recycle Sponsor $550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4308" y="3939857"/>
            <a:ext cx="8440254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1A3365"/>
                </a:solidFill>
                <a:latin typeface="Muli Ultra-Bold"/>
              </a:rPr>
              <a:t>Sanitation Station Sponsor $550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14995" y="6927850"/>
            <a:ext cx="10110293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Muli Ultra-Bold"/>
              </a:rPr>
              <a:t>Scholarship Sponsor $350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383058" y="443847"/>
            <a:ext cx="5849326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1A3365"/>
                </a:solidFill>
                <a:latin typeface="Muli Ultra-Bold"/>
              </a:rPr>
              <a:t>Tote Bag Sponsor </a:t>
            </a:r>
            <a:r>
              <a:rPr lang="en-US" sz="3999">
                <a:solidFill>
                  <a:srgbClr val="1A3365"/>
                </a:solidFill>
                <a:latin typeface="Muli Ultra-Bold"/>
              </a:rPr>
              <a:t>$750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383058" y="5610860"/>
            <a:ext cx="5849326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999">
                <a:solidFill>
                  <a:srgbClr val="FFFFFF"/>
                </a:solidFill>
                <a:latin typeface="Muli Ultra-Bold"/>
              </a:rPr>
              <a:t>Pen Sponsor </a:t>
            </a:r>
            <a:r>
              <a:rPr lang="en-US" sz="3999">
                <a:solidFill>
                  <a:srgbClr val="FFFFFF"/>
                </a:solidFill>
                <a:latin typeface="Muli Ultra-Bold"/>
              </a:rPr>
              <a:t>$750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35681" y="978343"/>
            <a:ext cx="9891998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0"/>
              </a:lnSpc>
              <a:spcBef>
                <a:spcPct val="0"/>
              </a:spcBef>
            </a:pPr>
            <a:r>
              <a:rPr lang="en-US" sz="2300" spc="345">
                <a:solidFill>
                  <a:srgbClr val="1A3365"/>
                </a:solidFill>
                <a:latin typeface="Muli"/>
              </a:rPr>
              <a:t>RESTRICTED TO THREE SPONSORS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94308" y="1466201"/>
            <a:ext cx="7856259" cy="2201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3739"/>
              </a:lnSpc>
              <a:buFont typeface="Arial"/>
              <a:buChar char="•"/>
            </a:pPr>
            <a:r>
              <a:rPr lang="en-US" sz="2199">
                <a:solidFill>
                  <a:srgbClr val="1A3365"/>
                </a:solidFill>
                <a:latin typeface="Clear Sans"/>
              </a:rPr>
              <a:t>Logo on all of the recycle bins throughout the facility</a:t>
            </a:r>
            <a:r>
              <a:rPr lang="en-US" sz="2199">
                <a:solidFill>
                  <a:srgbClr val="1A3365"/>
                </a:solidFill>
                <a:latin typeface="Clear Sans"/>
              </a:rPr>
              <a:t>​</a:t>
            </a:r>
          </a:p>
          <a:p>
            <a:pPr marL="474979" indent="-237490" lvl="1">
              <a:lnSpc>
                <a:spcPts val="3739"/>
              </a:lnSpc>
              <a:buFont typeface="Arial"/>
              <a:buChar char="•"/>
            </a:pPr>
            <a:r>
              <a:rPr lang="en-US" sz="2199">
                <a:solidFill>
                  <a:srgbClr val="1A3365"/>
                </a:solidFill>
                <a:latin typeface="Clear Sans"/>
              </a:rPr>
              <a:t>L</a:t>
            </a:r>
            <a:r>
              <a:rPr lang="en-US" sz="2199">
                <a:solidFill>
                  <a:srgbClr val="1A3365"/>
                </a:solidFill>
                <a:latin typeface="Clear Sans"/>
              </a:rPr>
              <a:t>ogo on the badge recycle basket​</a:t>
            </a:r>
          </a:p>
          <a:p>
            <a:pPr marL="474979" indent="-237490" lvl="1">
              <a:lnSpc>
                <a:spcPts val="3739"/>
              </a:lnSpc>
              <a:buFont typeface="Arial"/>
              <a:buChar char="•"/>
            </a:pPr>
            <a:r>
              <a:rPr lang="en-US" sz="2199">
                <a:solidFill>
                  <a:srgbClr val="1A3365"/>
                </a:solidFill>
                <a:latin typeface="Clear Sans"/>
              </a:rPr>
              <a:t>L</a:t>
            </a:r>
            <a:r>
              <a:rPr lang="en-US" sz="2199">
                <a:solidFill>
                  <a:srgbClr val="1A3365"/>
                </a:solidFill>
                <a:latin typeface="Clear Sans"/>
              </a:rPr>
              <a:t>ogo on the poster of sponsors and exhibitors​</a:t>
            </a:r>
          </a:p>
          <a:p>
            <a:pPr marL="474979" indent="-237490" lvl="1">
              <a:lnSpc>
                <a:spcPts val="3739"/>
              </a:lnSpc>
              <a:buFont typeface="Arial"/>
              <a:buChar char="•"/>
            </a:pPr>
            <a:r>
              <a:rPr lang="en-US" sz="2199">
                <a:solidFill>
                  <a:srgbClr val="1A3365"/>
                </a:solidFill>
                <a:latin typeface="Clear Sans"/>
              </a:rPr>
              <a:t>Recognition on the website with company logo and link</a:t>
            </a:r>
          </a:p>
          <a:p>
            <a:pPr>
              <a:lnSpc>
                <a:spcPts val="282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235681" y="4658995"/>
            <a:ext cx="1010699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spc="344">
                <a:solidFill>
                  <a:srgbClr val="1A3365"/>
                </a:solidFill>
                <a:latin typeface="Muli"/>
              </a:rPr>
              <a:t>RESTRICTED TO THREE SPONSORS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94308" y="5238750"/>
            <a:ext cx="7832272" cy="136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3739"/>
              </a:lnSpc>
              <a:buFont typeface="Arial"/>
              <a:buChar char="•"/>
            </a:pPr>
            <a:r>
              <a:rPr lang="en-US" sz="2199">
                <a:solidFill>
                  <a:srgbClr val="1A3365"/>
                </a:solidFill>
                <a:latin typeface="Clear Sans"/>
              </a:rPr>
              <a:t>Logo on all sanitizing stations throughout the facility​</a:t>
            </a:r>
          </a:p>
          <a:p>
            <a:pPr marL="474979" indent="-237490" lvl="1">
              <a:lnSpc>
                <a:spcPts val="3739"/>
              </a:lnSpc>
              <a:buFont typeface="Arial"/>
              <a:buChar char="•"/>
            </a:pPr>
            <a:r>
              <a:rPr lang="en-US" sz="2199">
                <a:solidFill>
                  <a:srgbClr val="1A3365"/>
                </a:solidFill>
                <a:latin typeface="Clear Sans"/>
              </a:rPr>
              <a:t>L</a:t>
            </a:r>
            <a:r>
              <a:rPr lang="en-US" sz="2199">
                <a:solidFill>
                  <a:srgbClr val="1A3365"/>
                </a:solidFill>
                <a:latin typeface="Clear Sans"/>
              </a:rPr>
              <a:t>ogo on the poster of sponsors and exhibitors​</a:t>
            </a:r>
          </a:p>
          <a:p>
            <a:pPr marL="474979" indent="-237490" lvl="1">
              <a:lnSpc>
                <a:spcPts val="3739"/>
              </a:lnSpc>
              <a:buFont typeface="Arial"/>
              <a:buChar char="•"/>
            </a:pPr>
            <a:r>
              <a:rPr lang="en-US" sz="2199">
                <a:solidFill>
                  <a:srgbClr val="1A3365"/>
                </a:solidFill>
                <a:latin typeface="Clear Sans"/>
              </a:rPr>
              <a:t>Recognition on the website with company logo and link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35681" y="7651750"/>
            <a:ext cx="2203771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0"/>
              </a:lnSpc>
              <a:spcBef>
                <a:spcPct val="0"/>
              </a:spcBef>
            </a:pPr>
            <a:r>
              <a:rPr lang="en-US" sz="2300" spc="345">
                <a:solidFill>
                  <a:srgbClr val="FFFFFF"/>
                </a:solidFill>
                <a:latin typeface="Muli"/>
              </a:rPr>
              <a:t>UNLIMITED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563328" y="1181721"/>
            <a:ext cx="8305343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20"/>
              </a:lnSpc>
              <a:spcBef>
                <a:spcPct val="0"/>
              </a:spcBef>
            </a:pPr>
            <a:r>
              <a:rPr lang="en-US" sz="2300" spc="345">
                <a:solidFill>
                  <a:srgbClr val="1A3365"/>
                </a:solidFill>
                <a:latin typeface="Muli"/>
              </a:rPr>
              <a:t>RESTRICTED TO ONE SPONSOR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563328" y="1766570"/>
            <a:ext cx="8305343" cy="2225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3739"/>
              </a:lnSpc>
              <a:buFont typeface="Arial"/>
              <a:buChar char="•"/>
            </a:pPr>
            <a:r>
              <a:rPr lang="en-US" sz="2199">
                <a:solidFill>
                  <a:srgbClr val="1A3365"/>
                </a:solidFill>
                <a:latin typeface="Clear Sans"/>
              </a:rPr>
              <a:t>Sponsor provides the tote bags with sponsor logo prior to the  start of the conference​</a:t>
            </a:r>
          </a:p>
          <a:p>
            <a:pPr marL="474979" indent="-237490" lvl="1">
              <a:lnSpc>
                <a:spcPts val="3739"/>
              </a:lnSpc>
              <a:buFont typeface="Arial"/>
              <a:buChar char="•"/>
            </a:pPr>
            <a:r>
              <a:rPr lang="en-US" sz="2199">
                <a:solidFill>
                  <a:srgbClr val="1A3365"/>
                </a:solidFill>
                <a:latin typeface="Clear Sans"/>
              </a:rPr>
              <a:t>L</a:t>
            </a:r>
            <a:r>
              <a:rPr lang="en-US" sz="2199">
                <a:solidFill>
                  <a:srgbClr val="1A3365"/>
                </a:solidFill>
                <a:latin typeface="Clear Sans"/>
              </a:rPr>
              <a:t>ogo on the poster of sponsors and exhibitors​</a:t>
            </a:r>
          </a:p>
          <a:p>
            <a:pPr marL="474979" indent="-237490" lvl="1">
              <a:lnSpc>
                <a:spcPts val="3739"/>
              </a:lnSpc>
              <a:buFont typeface="Arial"/>
              <a:buChar char="•"/>
            </a:pPr>
            <a:r>
              <a:rPr lang="en-US" sz="2199">
                <a:solidFill>
                  <a:srgbClr val="1A3365"/>
                </a:solidFill>
                <a:latin typeface="Clear Sans"/>
              </a:rPr>
              <a:t>Recognition on the website with company logo and link</a:t>
            </a:r>
          </a:p>
          <a:p>
            <a:pPr>
              <a:lnSpc>
                <a:spcPts val="3060"/>
              </a:lnSpc>
            </a:pPr>
          </a:p>
        </p:txBody>
      </p:sp>
      <p:grpSp>
        <p:nvGrpSpPr>
          <p:cNvPr name="Group 19" id="19"/>
          <p:cNvGrpSpPr/>
          <p:nvPr/>
        </p:nvGrpSpPr>
        <p:grpSpPr>
          <a:xfrm rot="0">
            <a:off x="9383058" y="6625272"/>
            <a:ext cx="8733388" cy="2872297"/>
            <a:chOff x="0" y="0"/>
            <a:chExt cx="11644517" cy="3829729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-47625"/>
              <a:ext cx="11644517" cy="5031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20"/>
                </a:lnSpc>
                <a:spcBef>
                  <a:spcPct val="0"/>
                </a:spcBef>
              </a:pPr>
              <a:r>
                <a:rPr lang="en-US" sz="2300" spc="345">
                  <a:solidFill>
                    <a:srgbClr val="FFFFFF"/>
                  </a:solidFill>
                  <a:latin typeface="Muli"/>
                </a:rPr>
                <a:t>RESTRICTED TO ONE SPONSOR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897087"/>
              <a:ext cx="11644517" cy="29326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474979" indent="-237490" lvl="1">
                <a:lnSpc>
                  <a:spcPts val="3739"/>
                </a:lnSpc>
                <a:buFont typeface="Arial"/>
                <a:buChar char="•"/>
              </a:pPr>
              <a:r>
                <a:rPr lang="en-US" sz="2199">
                  <a:solidFill>
                    <a:srgbClr val="FFFFFF"/>
                  </a:solidFill>
                  <a:latin typeface="Clear Sans"/>
                </a:rPr>
                <a:t>Sponsor provides the pens with sponsor name/logo prior to the  start of the conference​</a:t>
              </a:r>
            </a:p>
            <a:p>
              <a:pPr marL="474979" indent="-237490" lvl="1">
                <a:lnSpc>
                  <a:spcPts val="3739"/>
                </a:lnSpc>
                <a:buFont typeface="Arial"/>
                <a:buChar char="•"/>
              </a:pPr>
              <a:r>
                <a:rPr lang="en-US" sz="2199">
                  <a:solidFill>
                    <a:srgbClr val="FFFFFF"/>
                  </a:solidFill>
                  <a:latin typeface="Clear Sans"/>
                </a:rPr>
                <a:t>L</a:t>
              </a:r>
              <a:r>
                <a:rPr lang="en-US" sz="2199">
                  <a:solidFill>
                    <a:srgbClr val="FFFFFF"/>
                  </a:solidFill>
                  <a:latin typeface="Clear Sans"/>
                </a:rPr>
                <a:t>ogo on the poster of sponsors and exhibitors​</a:t>
              </a:r>
            </a:p>
            <a:p>
              <a:pPr marL="474979" indent="-237490" lvl="1">
                <a:lnSpc>
                  <a:spcPts val="3739"/>
                </a:lnSpc>
                <a:buFont typeface="Arial"/>
                <a:buChar char="•"/>
              </a:pPr>
              <a:r>
                <a:rPr lang="en-US" sz="2199">
                  <a:solidFill>
                    <a:srgbClr val="FFFFFF"/>
                  </a:solidFill>
                  <a:latin typeface="Clear Sans"/>
                </a:rPr>
                <a:t>Recognition on the website with company logo and link</a:t>
              </a:r>
            </a:p>
            <a:p>
              <a:pPr>
                <a:lnSpc>
                  <a:spcPts val="3060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218295" y="8180483"/>
            <a:ext cx="7832272" cy="1365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74979" indent="-237490" lvl="1">
              <a:lnSpc>
                <a:spcPts val="373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Clear Sans"/>
              </a:rPr>
              <a:t>Your sponsorship will help provide a scholarship for an attendee to attend PHiR</a:t>
            </a:r>
          </a:p>
          <a:p>
            <a:pPr marL="474979" indent="-237490" lvl="1">
              <a:lnSpc>
                <a:spcPts val="3739"/>
              </a:lnSpc>
              <a:buFont typeface="Arial"/>
              <a:buChar char="•"/>
            </a:pPr>
            <a:r>
              <a:rPr lang="en-US" sz="2199">
                <a:solidFill>
                  <a:srgbClr val="FFFFFF"/>
                </a:solidFill>
                <a:latin typeface="Clear Sans"/>
              </a:rPr>
              <a:t>Recognition on the website with company name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-157174"/>
            <a:ext cx="13952045" cy="4745275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AutoShape 3" id="3"/>
          <p:cNvSpPr/>
          <p:nvPr/>
        </p:nvSpPr>
        <p:spPr>
          <a:xfrm rot="0">
            <a:off x="11028708" y="-248163"/>
            <a:ext cx="7259292" cy="10579396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4" id="4"/>
          <p:cNvSpPr/>
          <p:nvPr/>
        </p:nvSpPr>
        <p:spPr>
          <a:xfrm rot="0">
            <a:off x="16009445" y="8258496"/>
            <a:ext cx="2278555" cy="2057400"/>
          </a:xfrm>
          <a:prstGeom prst="rect">
            <a:avLst/>
          </a:prstGeom>
          <a:solidFill>
            <a:srgbClr val="FFBB00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2360353" y="2592229"/>
            <a:ext cx="4596002" cy="3935970"/>
          </a:xfrm>
          <a:custGeom>
            <a:avLst/>
            <a:gdLst/>
            <a:ahLst/>
            <a:cxnLst/>
            <a:rect r="r" b="b" t="t" l="l"/>
            <a:pathLst>
              <a:path h="3935970" w="4596002">
                <a:moveTo>
                  <a:pt x="0" y="0"/>
                </a:moveTo>
                <a:lnTo>
                  <a:pt x="4596002" y="0"/>
                </a:lnTo>
                <a:lnTo>
                  <a:pt x="4596002" y="3935970"/>
                </a:lnTo>
                <a:lnTo>
                  <a:pt x="0" y="393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54" t="0" r="-145462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5870761" y="5179478"/>
            <a:ext cx="10315896" cy="51579"/>
          </a:xfrm>
          <a:custGeom>
            <a:avLst/>
            <a:gdLst/>
            <a:ahLst/>
            <a:cxnLst/>
            <a:rect r="r" b="b" t="t" l="l"/>
            <a:pathLst>
              <a:path h="51579" w="10315896">
                <a:moveTo>
                  <a:pt x="0" y="0"/>
                </a:moveTo>
                <a:lnTo>
                  <a:pt x="10315895" y="0"/>
                </a:lnTo>
                <a:lnTo>
                  <a:pt x="10315895" y="51579"/>
                </a:lnTo>
                <a:lnTo>
                  <a:pt x="0" y="51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51726" y="4532327"/>
            <a:ext cx="11154645" cy="55773"/>
          </a:xfrm>
          <a:custGeom>
            <a:avLst/>
            <a:gdLst/>
            <a:ahLst/>
            <a:cxnLst/>
            <a:rect r="r" b="b" t="t" l="l"/>
            <a:pathLst>
              <a:path h="55773" w="11154645">
                <a:moveTo>
                  <a:pt x="0" y="0"/>
                </a:moveTo>
                <a:lnTo>
                  <a:pt x="11154645" y="0"/>
                </a:lnTo>
                <a:lnTo>
                  <a:pt x="11154645" y="55773"/>
                </a:lnTo>
                <a:lnTo>
                  <a:pt x="0" y="557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35643" y="1134904"/>
            <a:ext cx="9394141" cy="2905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>
                <a:solidFill>
                  <a:srgbClr val="FFFFFF"/>
                </a:solidFill>
                <a:latin typeface="Muli Ultra-Bold"/>
              </a:rPr>
              <a:t>Exhibitor Showcase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285721" y="4588100"/>
            <a:ext cx="10717197" cy="7144798"/>
          </a:xfrm>
          <a:custGeom>
            <a:avLst/>
            <a:gdLst/>
            <a:ahLst/>
            <a:cxnLst/>
            <a:rect r="r" b="b" t="t" l="l"/>
            <a:pathLst>
              <a:path h="7144798" w="10717197">
                <a:moveTo>
                  <a:pt x="0" y="0"/>
                </a:moveTo>
                <a:lnTo>
                  <a:pt x="10717198" y="0"/>
                </a:lnTo>
                <a:lnTo>
                  <a:pt x="10717198" y="7144799"/>
                </a:lnTo>
                <a:lnTo>
                  <a:pt x="0" y="71447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11717602" cy="4667250"/>
          </a:xfrm>
          <a:prstGeom prst="rect">
            <a:avLst/>
          </a:prstGeom>
          <a:solidFill>
            <a:srgbClr val="FFBB00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16009445" y="8229600"/>
            <a:ext cx="2278555" cy="2057400"/>
            <a:chOff x="0" y="0"/>
            <a:chExt cx="3038073" cy="2743200"/>
          </a:xfrm>
        </p:grpSpPr>
        <p:sp>
          <p:nvSpPr>
            <p:cNvPr name="AutoShape 4" id="4"/>
            <p:cNvSpPr/>
            <p:nvPr/>
          </p:nvSpPr>
          <p:spPr>
            <a:xfrm rot="0">
              <a:off x="0" y="0"/>
              <a:ext cx="3038073" cy="2743200"/>
            </a:xfrm>
            <a:prstGeom prst="rect">
              <a:avLst/>
            </a:prstGeom>
            <a:solidFill>
              <a:srgbClr val="1A3365"/>
            </a:solidFill>
          </p:spPr>
        </p:sp>
        <p:sp>
          <p:nvSpPr>
            <p:cNvPr name="Freeform 5" id="5"/>
            <p:cNvSpPr/>
            <p:nvPr/>
          </p:nvSpPr>
          <p:spPr>
            <a:xfrm flipH="true" flipV="false" rot="0">
              <a:off x="851252" y="914931"/>
              <a:ext cx="1335569" cy="1063598"/>
            </a:xfrm>
            <a:custGeom>
              <a:avLst/>
              <a:gdLst/>
              <a:ahLst/>
              <a:cxnLst/>
              <a:rect r="r" b="b" t="t" l="l"/>
              <a:pathLst>
                <a:path h="1063598" w="1335569">
                  <a:moveTo>
                    <a:pt x="1335569" y="0"/>
                  </a:moveTo>
                  <a:lnTo>
                    <a:pt x="0" y="0"/>
                  </a:lnTo>
                  <a:lnTo>
                    <a:pt x="0" y="1063598"/>
                  </a:lnTo>
                  <a:lnTo>
                    <a:pt x="1335569" y="1063598"/>
                  </a:lnTo>
                  <a:lnTo>
                    <a:pt x="1335569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6" id="6"/>
          <p:cNvSpPr/>
          <p:nvPr/>
        </p:nvSpPr>
        <p:spPr>
          <a:xfrm rot="0">
            <a:off x="0" y="3134374"/>
            <a:ext cx="11734089" cy="7152626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11717602" y="0"/>
            <a:ext cx="6570398" cy="4448175"/>
          </a:xfrm>
          <a:custGeom>
            <a:avLst/>
            <a:gdLst/>
            <a:ahLst/>
            <a:cxnLst/>
            <a:rect r="r" b="b" t="t" l="l"/>
            <a:pathLst>
              <a:path h="4448175" w="6570398">
                <a:moveTo>
                  <a:pt x="0" y="0"/>
                </a:moveTo>
                <a:lnTo>
                  <a:pt x="6570398" y="0"/>
                </a:lnTo>
                <a:lnTo>
                  <a:pt x="6570398" y="4448175"/>
                </a:lnTo>
                <a:lnTo>
                  <a:pt x="0" y="44481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75" t="0" r="-77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734089" y="4448175"/>
            <a:ext cx="6553911" cy="3781425"/>
          </a:xfrm>
          <a:custGeom>
            <a:avLst/>
            <a:gdLst/>
            <a:ahLst/>
            <a:cxnLst/>
            <a:rect r="r" b="b" t="t" l="l"/>
            <a:pathLst>
              <a:path h="3781425" w="6553911">
                <a:moveTo>
                  <a:pt x="0" y="0"/>
                </a:moveTo>
                <a:lnTo>
                  <a:pt x="6553911" y="0"/>
                </a:lnTo>
                <a:lnTo>
                  <a:pt x="6553911" y="3781425"/>
                </a:lnTo>
                <a:lnTo>
                  <a:pt x="0" y="3781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7772" r="0" b="-777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6625337" y="5161140"/>
            <a:ext cx="10268849" cy="51344"/>
          </a:xfrm>
          <a:custGeom>
            <a:avLst/>
            <a:gdLst/>
            <a:ahLst/>
            <a:cxnLst/>
            <a:rect r="r" b="b" t="t" l="l"/>
            <a:pathLst>
              <a:path h="51344" w="10268849">
                <a:moveTo>
                  <a:pt x="0" y="0"/>
                </a:moveTo>
                <a:lnTo>
                  <a:pt x="10268849" y="0"/>
                </a:lnTo>
                <a:lnTo>
                  <a:pt x="10268849" y="51344"/>
                </a:lnTo>
                <a:lnTo>
                  <a:pt x="0" y="51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94864" y="123245"/>
            <a:ext cx="10148348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1A3365"/>
                </a:solidFill>
                <a:latin typeface="Muli Bold"/>
              </a:rPr>
              <a:t>Exhibitor Showcase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94864" y="3370578"/>
            <a:ext cx="10421217" cy="404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360">
                <a:solidFill>
                  <a:srgbClr val="FFFFFF"/>
                </a:solidFill>
                <a:latin typeface="Muli"/>
              </a:rPr>
              <a:t>INCLUSION IN THE SHOWCASE INCLUDES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94864" y="3946859"/>
            <a:ext cx="10691494" cy="581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96569" indent="-248284" lvl="1">
              <a:lnSpc>
                <a:spcPts val="3909"/>
              </a:lnSpc>
              <a:buFont typeface="Arial"/>
              <a:buChar char="•"/>
            </a:pPr>
            <a:r>
              <a:rPr lang="en-US" sz="2299">
                <a:solidFill>
                  <a:srgbClr val="FFFFFF"/>
                </a:solidFill>
                <a:latin typeface="Clear Sans"/>
              </a:rPr>
              <a:t>Networking with over 650 attendees from public health and other  diverse backgrounds​</a:t>
            </a:r>
          </a:p>
          <a:p>
            <a:pPr marL="496569" indent="-248284" lvl="1">
              <a:lnSpc>
                <a:spcPts val="3909"/>
              </a:lnSpc>
              <a:buFont typeface="Arial"/>
              <a:buChar char="•"/>
            </a:pPr>
            <a:r>
              <a:rPr lang="en-US" sz="2299">
                <a:solidFill>
                  <a:srgbClr val="FFFFFF"/>
                </a:solidFill>
                <a:latin typeface="Clear Sans"/>
              </a:rPr>
              <a:t>Your logo will appear on the conference website and in all marketing​ &amp; communications​</a:t>
            </a:r>
          </a:p>
          <a:p>
            <a:pPr marL="496569" indent="-248284" lvl="1">
              <a:lnSpc>
                <a:spcPts val="3909"/>
              </a:lnSpc>
              <a:buFont typeface="Arial"/>
              <a:buChar char="•"/>
            </a:pPr>
            <a:r>
              <a:rPr lang="en-US" sz="2299">
                <a:solidFill>
                  <a:srgbClr val="FFFFFF"/>
                </a:solidFill>
                <a:latin typeface="Clear Sans"/>
              </a:rPr>
              <a:t>Logo on posters of sponsors and exhibitors​</a:t>
            </a:r>
          </a:p>
          <a:p>
            <a:pPr marL="496569" indent="-248284" lvl="1">
              <a:lnSpc>
                <a:spcPts val="3909"/>
              </a:lnSpc>
              <a:buFont typeface="Arial"/>
              <a:buChar char="•"/>
            </a:pPr>
            <a:r>
              <a:rPr lang="en-US" sz="2299">
                <a:solidFill>
                  <a:srgbClr val="FFFFFF"/>
                </a:solidFill>
                <a:latin typeface="Clear Sans"/>
              </a:rPr>
              <a:t>C</a:t>
            </a:r>
            <a:r>
              <a:rPr lang="en-US" sz="2299">
                <a:solidFill>
                  <a:srgbClr val="FFFFFF"/>
                </a:solidFill>
                <a:latin typeface="Clear Sans"/>
              </a:rPr>
              <a:t>onference registrations​</a:t>
            </a:r>
          </a:p>
          <a:p>
            <a:pPr marL="496569" indent="-248284" lvl="1">
              <a:lnSpc>
                <a:spcPts val="3909"/>
              </a:lnSpc>
              <a:buFont typeface="Arial"/>
              <a:buChar char="•"/>
            </a:pPr>
            <a:r>
              <a:rPr lang="en-US" sz="2299">
                <a:solidFill>
                  <a:srgbClr val="FFFFFF"/>
                </a:solidFill>
                <a:latin typeface="Clear Sans"/>
              </a:rPr>
              <a:t>Includes 6' skirted exhibit table, 2 chairs &amp; waste basket</a:t>
            </a:r>
          </a:p>
          <a:p>
            <a:pPr marL="496569" indent="-248284" lvl="1">
              <a:lnSpc>
                <a:spcPts val="3909"/>
              </a:lnSpc>
              <a:buFont typeface="Arial"/>
              <a:buChar char="•"/>
            </a:pPr>
            <a:r>
              <a:rPr lang="en-US" sz="2299">
                <a:solidFill>
                  <a:srgbClr val="FFFFFF"/>
                </a:solidFill>
                <a:latin typeface="Clear Sans"/>
              </a:rPr>
              <a:t>Premiere Exhibitors Only: </a:t>
            </a:r>
          </a:p>
          <a:p>
            <a:pPr marL="993138" indent="-331046" lvl="2">
              <a:lnSpc>
                <a:spcPts val="3909"/>
              </a:lnSpc>
              <a:buFont typeface="Arial"/>
              <a:buChar char="⚬"/>
            </a:pPr>
            <a:r>
              <a:rPr lang="en-US" sz="2299">
                <a:solidFill>
                  <a:srgbClr val="FFFFFF"/>
                </a:solidFill>
                <a:latin typeface="Clear Sans"/>
              </a:rPr>
              <a:t>One use of attendee list pre or post-conference to email all attendees (designed by you and sent by CPHA)</a:t>
            </a:r>
          </a:p>
          <a:p>
            <a:pPr marL="993138" indent="-331046" lvl="2">
              <a:lnSpc>
                <a:spcPts val="3909"/>
              </a:lnSpc>
              <a:buFont typeface="Arial"/>
              <a:buChar char="⚬"/>
            </a:pPr>
            <a:r>
              <a:rPr lang="en-US" sz="2299">
                <a:solidFill>
                  <a:srgbClr val="FFFFFF"/>
                </a:solidFill>
                <a:latin typeface="Clear Sans"/>
              </a:rPr>
              <a:t>Premiere Exhibitors Only will receive 50% off one additional registrant)</a:t>
            </a:r>
          </a:p>
          <a:p>
            <a:pPr>
              <a:lnSpc>
                <a:spcPts val="306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394864" y="1189976"/>
            <a:ext cx="10782184" cy="1944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49"/>
              </a:lnSpc>
            </a:pPr>
            <a:r>
              <a:rPr lang="en-US" sz="2499">
                <a:solidFill>
                  <a:srgbClr val="1A3365"/>
                </a:solidFill>
                <a:latin typeface="Clear Sans Bold"/>
              </a:rPr>
              <a:t>The Exhibitor Showcase will be located in the Keystone Conference Center.​ </a:t>
            </a:r>
            <a:r>
              <a:rPr lang="en-US" sz="2499">
                <a:solidFill>
                  <a:srgbClr val="1A3365"/>
                </a:solidFill>
                <a:latin typeface="Clear Sans Bold"/>
              </a:rPr>
              <a:t>Exhibitor tables and networking will be open from 9am - 5pm, September 24 &amp; 26, 2024.​</a:t>
            </a:r>
          </a:p>
          <a:p>
            <a:pPr>
              <a:lnSpc>
                <a:spcPts val="2820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-157174"/>
            <a:ext cx="13952045" cy="4745275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AutoShape 3" id="3"/>
          <p:cNvSpPr/>
          <p:nvPr/>
        </p:nvSpPr>
        <p:spPr>
          <a:xfrm rot="0">
            <a:off x="11028708" y="-248163"/>
            <a:ext cx="7259292" cy="10579396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4" id="4"/>
          <p:cNvSpPr/>
          <p:nvPr/>
        </p:nvSpPr>
        <p:spPr>
          <a:xfrm rot="0">
            <a:off x="16009445" y="8258496"/>
            <a:ext cx="2278555" cy="2057400"/>
          </a:xfrm>
          <a:prstGeom prst="rect">
            <a:avLst/>
          </a:prstGeom>
          <a:solidFill>
            <a:srgbClr val="FFBB00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3365689" y="255946"/>
            <a:ext cx="2487760" cy="2130492"/>
          </a:xfrm>
          <a:custGeom>
            <a:avLst/>
            <a:gdLst/>
            <a:ahLst/>
            <a:cxnLst/>
            <a:rect r="r" b="b" t="t" l="l"/>
            <a:pathLst>
              <a:path h="2130492" w="2487760">
                <a:moveTo>
                  <a:pt x="0" y="0"/>
                </a:moveTo>
                <a:lnTo>
                  <a:pt x="2487760" y="0"/>
                </a:lnTo>
                <a:lnTo>
                  <a:pt x="2487760" y="2130493"/>
                </a:lnTo>
                <a:lnTo>
                  <a:pt x="0" y="2130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54" t="0" r="-145462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5870761" y="5179478"/>
            <a:ext cx="10315896" cy="51579"/>
          </a:xfrm>
          <a:custGeom>
            <a:avLst/>
            <a:gdLst/>
            <a:ahLst/>
            <a:cxnLst/>
            <a:rect r="r" b="b" t="t" l="l"/>
            <a:pathLst>
              <a:path h="51579" w="10315896">
                <a:moveTo>
                  <a:pt x="0" y="0"/>
                </a:moveTo>
                <a:lnTo>
                  <a:pt x="10315895" y="0"/>
                </a:lnTo>
                <a:lnTo>
                  <a:pt x="10315895" y="51579"/>
                </a:lnTo>
                <a:lnTo>
                  <a:pt x="0" y="51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51726" y="4532327"/>
            <a:ext cx="11154645" cy="55773"/>
          </a:xfrm>
          <a:custGeom>
            <a:avLst/>
            <a:gdLst/>
            <a:ahLst/>
            <a:cxnLst/>
            <a:rect r="r" b="b" t="t" l="l"/>
            <a:pathLst>
              <a:path h="55773" w="11154645">
                <a:moveTo>
                  <a:pt x="0" y="0"/>
                </a:moveTo>
                <a:lnTo>
                  <a:pt x="11154645" y="0"/>
                </a:lnTo>
                <a:lnTo>
                  <a:pt x="11154645" y="55773"/>
                </a:lnTo>
                <a:lnTo>
                  <a:pt x="0" y="557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6875635" y="6133927"/>
            <a:ext cx="5698900" cy="2607247"/>
          </a:xfrm>
          <a:custGeom>
            <a:avLst/>
            <a:gdLst/>
            <a:ahLst/>
            <a:cxnLst/>
            <a:rect r="r" b="b" t="t" l="l"/>
            <a:pathLst>
              <a:path h="2607247" w="5698900">
                <a:moveTo>
                  <a:pt x="0" y="0"/>
                </a:moveTo>
                <a:lnTo>
                  <a:pt x="5698900" y="0"/>
                </a:lnTo>
                <a:lnTo>
                  <a:pt x="5698900" y="2607246"/>
                </a:lnTo>
                <a:lnTo>
                  <a:pt x="0" y="26072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43740" y="295275"/>
            <a:ext cx="4259161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>
                <a:solidFill>
                  <a:srgbClr val="FFFFFF"/>
                </a:solidFill>
                <a:latin typeface="Muli Ultra-Bold"/>
              </a:rPr>
              <a:t>PHiR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15773" y="4799503"/>
            <a:ext cx="10386999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360">
                <a:solidFill>
                  <a:srgbClr val="141414"/>
                </a:solidFill>
                <a:latin typeface="Muli Bold"/>
              </a:rPr>
              <a:t>ATTENDEES INCLUDE: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44485" y="5233332"/>
            <a:ext cx="9945579" cy="5259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13449" indent="-206724" lvl="1">
              <a:lnSpc>
                <a:spcPts val="3255"/>
              </a:lnSpc>
              <a:buFont typeface="Arial"/>
              <a:buChar char="•"/>
            </a:pPr>
            <a:r>
              <a:rPr lang="en-US" sz="1915">
                <a:solidFill>
                  <a:srgbClr val="141414"/>
                </a:solidFill>
                <a:latin typeface="Clear Sans"/>
              </a:rPr>
              <a:t>Governmental Local &amp; State Public Health Professionals</a:t>
            </a:r>
          </a:p>
          <a:p>
            <a:pPr marL="413449" indent="-206724" lvl="1">
              <a:lnSpc>
                <a:spcPts val="3255"/>
              </a:lnSpc>
              <a:buFont typeface="Arial"/>
              <a:buChar char="•"/>
            </a:pPr>
            <a:r>
              <a:rPr lang="en-US" sz="1915">
                <a:solidFill>
                  <a:srgbClr val="141414"/>
                </a:solidFill>
                <a:latin typeface="Clear Sans"/>
              </a:rPr>
              <a:t>Local Public Health Officials​</a:t>
            </a:r>
          </a:p>
          <a:p>
            <a:pPr marL="413449" indent="-206724" lvl="1">
              <a:lnSpc>
                <a:spcPts val="3255"/>
              </a:lnSpc>
              <a:buFont typeface="Arial"/>
              <a:buChar char="•"/>
            </a:pPr>
            <a:r>
              <a:rPr lang="en-US" sz="1915">
                <a:solidFill>
                  <a:srgbClr val="141414"/>
                </a:solidFill>
                <a:latin typeface="Clear Sans"/>
              </a:rPr>
              <a:t>Community Partners​</a:t>
            </a:r>
          </a:p>
          <a:p>
            <a:pPr marL="413449" indent="-206724" lvl="1">
              <a:lnSpc>
                <a:spcPts val="3255"/>
              </a:lnSpc>
              <a:buFont typeface="Arial"/>
              <a:buChar char="•"/>
            </a:pPr>
            <a:r>
              <a:rPr lang="en-US" sz="1915">
                <a:solidFill>
                  <a:srgbClr val="141414"/>
                </a:solidFill>
                <a:latin typeface="Clear Sans"/>
              </a:rPr>
              <a:t>Physicians​</a:t>
            </a:r>
          </a:p>
          <a:p>
            <a:pPr marL="413449" indent="-206724" lvl="1">
              <a:lnSpc>
                <a:spcPts val="3255"/>
              </a:lnSpc>
              <a:buFont typeface="Arial"/>
              <a:buChar char="•"/>
            </a:pPr>
            <a:r>
              <a:rPr lang="en-US" sz="1915">
                <a:solidFill>
                  <a:srgbClr val="141414"/>
                </a:solidFill>
                <a:latin typeface="Clear Sans"/>
              </a:rPr>
              <a:t>Policy Professionals​</a:t>
            </a:r>
          </a:p>
          <a:p>
            <a:pPr marL="413449" indent="-206724" lvl="1">
              <a:lnSpc>
                <a:spcPts val="3255"/>
              </a:lnSpc>
              <a:buFont typeface="Arial"/>
              <a:buChar char="•"/>
            </a:pPr>
            <a:r>
              <a:rPr lang="en-US" sz="1915">
                <a:solidFill>
                  <a:srgbClr val="141414"/>
                </a:solidFill>
                <a:latin typeface="Clear Sans"/>
              </a:rPr>
              <a:t>State Public Health Officials​</a:t>
            </a:r>
          </a:p>
          <a:p>
            <a:pPr marL="413449" indent="-206724" lvl="1">
              <a:lnSpc>
                <a:spcPts val="3255"/>
              </a:lnSpc>
              <a:buFont typeface="Arial"/>
              <a:buChar char="•"/>
            </a:pPr>
            <a:r>
              <a:rPr lang="en-US" sz="1915">
                <a:solidFill>
                  <a:srgbClr val="141414"/>
                </a:solidFill>
                <a:latin typeface="Clear Sans"/>
              </a:rPr>
              <a:t>Researchers​</a:t>
            </a:r>
          </a:p>
          <a:p>
            <a:pPr marL="413449" indent="-206724" lvl="1">
              <a:lnSpc>
                <a:spcPts val="3255"/>
              </a:lnSpc>
              <a:buFont typeface="Arial"/>
              <a:buChar char="•"/>
            </a:pPr>
            <a:r>
              <a:rPr lang="en-US" sz="1915">
                <a:solidFill>
                  <a:srgbClr val="141414"/>
                </a:solidFill>
                <a:latin typeface="Clear Sans"/>
              </a:rPr>
              <a:t>Environmental Health Professionals​</a:t>
            </a:r>
          </a:p>
          <a:p>
            <a:pPr marL="413449" indent="-206724" lvl="1">
              <a:lnSpc>
                <a:spcPts val="3255"/>
              </a:lnSpc>
              <a:buFont typeface="Arial"/>
              <a:buChar char="•"/>
            </a:pPr>
            <a:r>
              <a:rPr lang="en-US" sz="1915">
                <a:solidFill>
                  <a:srgbClr val="141414"/>
                </a:solidFill>
                <a:latin typeface="Clear Sans"/>
              </a:rPr>
              <a:t>Public Health Nurses Students​</a:t>
            </a:r>
          </a:p>
          <a:p>
            <a:pPr marL="413449" indent="-206724" lvl="1">
              <a:lnSpc>
                <a:spcPts val="3255"/>
              </a:lnSpc>
              <a:buFont typeface="Arial"/>
              <a:buChar char="•"/>
            </a:pPr>
            <a:r>
              <a:rPr lang="en-US" sz="1915">
                <a:solidFill>
                  <a:srgbClr val="141414"/>
                </a:solidFill>
                <a:latin typeface="Clear Sans"/>
              </a:rPr>
              <a:t>Health Specialists/Coordinators​</a:t>
            </a:r>
          </a:p>
          <a:p>
            <a:pPr marL="413449" indent="-206724" lvl="1">
              <a:lnSpc>
                <a:spcPts val="3255"/>
              </a:lnSpc>
              <a:buFont typeface="Arial"/>
              <a:buChar char="•"/>
            </a:pPr>
            <a:r>
              <a:rPr lang="en-US" sz="1915">
                <a:solidFill>
                  <a:srgbClr val="141414"/>
                </a:solidFill>
                <a:latin typeface="Clear Sans"/>
              </a:rPr>
              <a:t>Public Health Educators​</a:t>
            </a:r>
          </a:p>
          <a:p>
            <a:pPr marL="413449" indent="-206724" lvl="1">
              <a:lnSpc>
                <a:spcPts val="3255"/>
              </a:lnSpc>
              <a:buFont typeface="Arial"/>
              <a:buChar char="•"/>
            </a:pPr>
            <a:r>
              <a:rPr lang="en-US" sz="1915">
                <a:solidFill>
                  <a:srgbClr val="141414"/>
                </a:solidFill>
                <a:latin typeface="Clear Sans"/>
              </a:rPr>
              <a:t>Medical Providers</a:t>
            </a:r>
          </a:p>
          <a:p>
            <a:pPr>
              <a:lnSpc>
                <a:spcPts val="292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743740" y="1857190"/>
            <a:ext cx="9931064" cy="189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00"/>
              </a:lnSpc>
            </a:pPr>
            <a:r>
              <a:rPr lang="en-US" sz="3000">
                <a:solidFill>
                  <a:srgbClr val="FFFFFF"/>
                </a:solidFill>
                <a:latin typeface="Clear Sans"/>
              </a:rPr>
              <a:t>Public Health in the Rockies is the largest statewide public health conference in the region, with over 650 attendees each year.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159273" y="2622550"/>
            <a:ext cx="6900592" cy="4660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Muli"/>
              </a:rPr>
              <a:t>PHiR is brought to you by the </a:t>
            </a:r>
          </a:p>
          <a:p>
            <a:pPr algn="ctr">
              <a:lnSpc>
                <a:spcPts val="3850"/>
              </a:lnSpc>
              <a:spcBef>
                <a:spcPct val="0"/>
              </a:spcBef>
            </a:pPr>
            <a:r>
              <a:rPr lang="en-US" sz="3500">
                <a:solidFill>
                  <a:srgbClr val="FFFFFF"/>
                </a:solidFill>
                <a:latin typeface="Muli"/>
              </a:rPr>
              <a:t>Colorado Public Health​ Association (CPHA).​</a:t>
            </a:r>
          </a:p>
          <a:p>
            <a:pPr algn="ctr">
              <a:lnSpc>
                <a:spcPts val="2750"/>
              </a:lnSpc>
              <a:spcBef>
                <a:spcPct val="0"/>
              </a:spcBef>
            </a:pPr>
          </a:p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FDD557"/>
                </a:solidFill>
                <a:latin typeface="Muli Bold"/>
              </a:rPr>
              <a:t>Vision​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Muli"/>
              </a:rPr>
              <a:t>Optimal health for all Coloradans</a:t>
            </a:r>
            <a:r>
              <a:rPr lang="en-US" sz="3000">
                <a:solidFill>
                  <a:srgbClr val="FFFFFF"/>
                </a:solidFill>
                <a:latin typeface="Muli"/>
              </a:rPr>
              <a:t>.​</a:t>
            </a:r>
          </a:p>
          <a:p>
            <a:pPr algn="ctr">
              <a:lnSpc>
                <a:spcPts val="2750"/>
              </a:lnSpc>
              <a:spcBef>
                <a:spcPct val="0"/>
              </a:spcBef>
            </a:pPr>
          </a:p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4500">
                <a:solidFill>
                  <a:srgbClr val="FDD557"/>
                </a:solidFill>
                <a:latin typeface="Muli Bold"/>
              </a:rPr>
              <a:t>Mission​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Muli"/>
              </a:rPr>
              <a:t>To educate, develop and galvanize the Colorado public health community.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2498403"/>
            <a:ext cx="5633164" cy="7788597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AutoShape 3" id="3"/>
          <p:cNvSpPr/>
          <p:nvPr/>
        </p:nvSpPr>
        <p:spPr>
          <a:xfrm rot="0">
            <a:off x="5989192" y="1808997"/>
            <a:ext cx="6040699" cy="7683863"/>
          </a:xfrm>
          <a:prstGeom prst="rect">
            <a:avLst/>
          </a:prstGeom>
          <a:solidFill>
            <a:srgbClr val="38BF8E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15984852" y="8229600"/>
            <a:ext cx="2303148" cy="2079606"/>
            <a:chOff x="0" y="0"/>
            <a:chExt cx="3070863" cy="2772807"/>
          </a:xfrm>
        </p:grpSpPr>
        <p:sp>
          <p:nvSpPr>
            <p:cNvPr name="AutoShape 5" id="5"/>
            <p:cNvSpPr/>
            <p:nvPr/>
          </p:nvSpPr>
          <p:spPr>
            <a:xfrm rot="0">
              <a:off x="0" y="0"/>
              <a:ext cx="3070863" cy="2772807"/>
            </a:xfrm>
            <a:prstGeom prst="rect">
              <a:avLst/>
            </a:prstGeom>
            <a:solidFill>
              <a:srgbClr val="FF4343"/>
            </a:solidFill>
          </p:spPr>
        </p:sp>
        <p:sp>
          <p:nvSpPr>
            <p:cNvPr name="Freeform 6" id="6"/>
            <p:cNvSpPr/>
            <p:nvPr/>
          </p:nvSpPr>
          <p:spPr>
            <a:xfrm flipH="true" flipV="false" rot="0">
              <a:off x="860440" y="848865"/>
              <a:ext cx="1349984" cy="1075078"/>
            </a:xfrm>
            <a:custGeom>
              <a:avLst/>
              <a:gdLst/>
              <a:ahLst/>
              <a:cxnLst/>
              <a:rect r="r" b="b" t="t" l="l"/>
              <a:pathLst>
                <a:path h="1075078" w="1349984">
                  <a:moveTo>
                    <a:pt x="1349984" y="0"/>
                  </a:moveTo>
                  <a:lnTo>
                    <a:pt x="0" y="0"/>
                  </a:lnTo>
                  <a:lnTo>
                    <a:pt x="0" y="1075078"/>
                  </a:lnTo>
                  <a:lnTo>
                    <a:pt x="1349984" y="1075078"/>
                  </a:lnTo>
                  <a:lnTo>
                    <a:pt x="1349984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7" id="7"/>
          <p:cNvSpPr/>
          <p:nvPr/>
        </p:nvSpPr>
        <p:spPr>
          <a:xfrm rot="0">
            <a:off x="12387409" y="327442"/>
            <a:ext cx="5900591" cy="7683863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TextBox 8" id="8"/>
          <p:cNvSpPr txBox="true"/>
          <p:nvPr/>
        </p:nvSpPr>
        <p:spPr>
          <a:xfrm rot="0">
            <a:off x="394864" y="4113494"/>
            <a:ext cx="5830785" cy="850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374">
                <a:solidFill>
                  <a:srgbClr val="FFFFFF"/>
                </a:solidFill>
                <a:latin typeface="Muli"/>
              </a:rPr>
              <a:t>NON-PROFIT $850 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spc="374">
                <a:solidFill>
                  <a:srgbClr val="FFFFFF"/>
                </a:solidFill>
                <a:latin typeface="Muli"/>
              </a:rPr>
              <a:t>FOR- PROFIT $1,250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94864" y="123245"/>
            <a:ext cx="10148348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1A3365"/>
                </a:solidFill>
                <a:latin typeface="Muli Bold"/>
              </a:rPr>
              <a:t>Exhibitor Showcase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94864" y="1189164"/>
            <a:ext cx="11980920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400" spc="360">
                <a:solidFill>
                  <a:srgbClr val="1A3365"/>
                </a:solidFill>
                <a:latin typeface="Muli"/>
              </a:rPr>
              <a:t>BEGINNING JULY 12, 2024: ALL EXHIBITOR PRICING WILL INCREASE BY $250​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94864" y="2837942"/>
            <a:ext cx="3463066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Muli Bold"/>
              </a:rPr>
              <a:t>Bronze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450349" y="2290254"/>
            <a:ext cx="3463066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latin typeface="Muli Bold"/>
              </a:rPr>
              <a:t>Silver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751752" y="511865"/>
            <a:ext cx="3463066" cy="1085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1A3365"/>
                </a:solidFill>
                <a:latin typeface="Muli Bold"/>
              </a:rPr>
              <a:t>Premier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63236" y="5461000"/>
            <a:ext cx="4184079" cy="276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475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Clear Sans"/>
              </a:rPr>
              <a:t>Includes benefits on previous page</a:t>
            </a:r>
          </a:p>
          <a:p>
            <a:pPr marL="604518" indent="-302259" lvl="1">
              <a:lnSpc>
                <a:spcPts val="475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Clear Sans"/>
              </a:rPr>
              <a:t>One conference registration​</a:t>
            </a:r>
          </a:p>
          <a:p>
            <a:pPr>
              <a:lnSpc>
                <a:spcPts val="306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6450349" y="3604704"/>
            <a:ext cx="5121327" cy="850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374">
                <a:solidFill>
                  <a:srgbClr val="FFFFFF"/>
                </a:solidFill>
                <a:latin typeface="Muli"/>
              </a:rPr>
              <a:t>NON-PROFIT</a:t>
            </a:r>
            <a:r>
              <a:rPr lang="en-US" sz="2499" spc="374">
                <a:solidFill>
                  <a:srgbClr val="FFFFFF"/>
                </a:solidFill>
                <a:latin typeface="Muli"/>
              </a:rPr>
              <a:t> $1,250 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spc="374">
                <a:solidFill>
                  <a:srgbClr val="FFFFFF"/>
                </a:solidFill>
                <a:latin typeface="Muli"/>
              </a:rPr>
              <a:t>FOR-PROFIT $1,550 </a:t>
            </a:r>
            <a:r>
              <a:rPr lang="en-US" sz="2499" spc="374">
                <a:solidFill>
                  <a:srgbClr val="FFFFFF"/>
                </a:solidFill>
                <a:latin typeface="Muli"/>
              </a:rPr>
              <a:t>​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225649" y="4831044"/>
            <a:ext cx="5330842" cy="2168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8" indent="-302259" lvl="1">
              <a:lnSpc>
                <a:spcPts val="475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Clear Sans"/>
              </a:rPr>
              <a:t>Includes benefits on previous page</a:t>
            </a:r>
          </a:p>
          <a:p>
            <a:pPr marL="604518" indent="-302259" lvl="1">
              <a:lnSpc>
                <a:spcPts val="475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Clear Sans"/>
              </a:rPr>
              <a:t>Two conference registrations​</a:t>
            </a:r>
          </a:p>
          <a:p>
            <a:pPr>
              <a:lnSpc>
                <a:spcPts val="3060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2751752" y="2737866"/>
            <a:ext cx="5200772" cy="5702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Includes benefits on previous page</a:t>
            </a:r>
          </a:p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Two conference registrations​</a:t>
            </a:r>
          </a:p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Option of one additional registration at 50% off​</a:t>
            </a:r>
          </a:p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One use of attendee list pre or post­ conference to email​ attendees (designed by you and sent by CPHA)</a:t>
            </a:r>
          </a:p>
          <a:p>
            <a:pPr>
              <a:lnSpc>
                <a:spcPts val="4250"/>
              </a:lnSpc>
            </a:pPr>
          </a:p>
          <a:p>
            <a:pPr>
              <a:lnSpc>
                <a:spcPts val="3060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2751752" y="1541835"/>
            <a:ext cx="5121327" cy="850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374">
                <a:solidFill>
                  <a:srgbClr val="1A3365"/>
                </a:solidFill>
                <a:latin typeface="Muli"/>
              </a:rPr>
              <a:t>NON-PROFIT $1,550</a:t>
            </a:r>
          </a:p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spc="374">
                <a:solidFill>
                  <a:srgbClr val="1A3365"/>
                </a:solidFill>
                <a:latin typeface="Muli"/>
              </a:rPr>
              <a:t>FOR-PROFIT $1,850​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9144000" y="0"/>
            <a:ext cx="9144000" cy="8281967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AutoShape 3" id="3"/>
          <p:cNvSpPr/>
          <p:nvPr/>
        </p:nvSpPr>
        <p:spPr>
          <a:xfrm rot="0">
            <a:off x="9144000" y="8281967"/>
            <a:ext cx="9144000" cy="2057400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4" id="4"/>
          <p:cNvSpPr/>
          <p:nvPr/>
        </p:nvSpPr>
        <p:spPr>
          <a:xfrm rot="0">
            <a:off x="16009445" y="8281967"/>
            <a:ext cx="2278555" cy="2057400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9428681" y="1028700"/>
            <a:ext cx="742266" cy="742266"/>
          </a:xfrm>
          <a:custGeom>
            <a:avLst/>
            <a:gdLst/>
            <a:ahLst/>
            <a:cxnLst/>
            <a:rect r="r" b="b" t="t" l="l"/>
            <a:pathLst>
              <a:path h="742266" w="742266">
                <a:moveTo>
                  <a:pt x="0" y="0"/>
                </a:moveTo>
                <a:lnTo>
                  <a:pt x="742266" y="0"/>
                </a:lnTo>
                <a:lnTo>
                  <a:pt x="742266" y="742266"/>
                </a:lnTo>
                <a:lnTo>
                  <a:pt x="0" y="742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428681" y="2744913"/>
            <a:ext cx="713262" cy="713262"/>
          </a:xfrm>
          <a:custGeom>
            <a:avLst/>
            <a:gdLst/>
            <a:ahLst/>
            <a:cxnLst/>
            <a:rect r="r" b="b" t="t" l="l"/>
            <a:pathLst>
              <a:path h="713262" w="713262">
                <a:moveTo>
                  <a:pt x="0" y="0"/>
                </a:moveTo>
                <a:lnTo>
                  <a:pt x="713262" y="0"/>
                </a:lnTo>
                <a:lnTo>
                  <a:pt x="713262" y="713262"/>
                </a:lnTo>
                <a:lnTo>
                  <a:pt x="0" y="713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428681" y="4428450"/>
            <a:ext cx="713262" cy="715050"/>
          </a:xfrm>
          <a:custGeom>
            <a:avLst/>
            <a:gdLst/>
            <a:ahLst/>
            <a:cxnLst/>
            <a:rect r="r" b="b" t="t" l="l"/>
            <a:pathLst>
              <a:path h="715050" w="713262">
                <a:moveTo>
                  <a:pt x="0" y="0"/>
                </a:moveTo>
                <a:lnTo>
                  <a:pt x="713262" y="0"/>
                </a:lnTo>
                <a:lnTo>
                  <a:pt x="713262" y="715050"/>
                </a:lnTo>
                <a:lnTo>
                  <a:pt x="0" y="7150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498668" y="5281814"/>
            <a:ext cx="3272136" cy="2675353"/>
          </a:xfrm>
          <a:custGeom>
            <a:avLst/>
            <a:gdLst/>
            <a:ahLst/>
            <a:cxnLst/>
            <a:rect r="r" b="b" t="t" l="l"/>
            <a:pathLst>
              <a:path h="2675353" w="3272136">
                <a:moveTo>
                  <a:pt x="0" y="0"/>
                </a:moveTo>
                <a:lnTo>
                  <a:pt x="3272135" y="0"/>
                </a:lnTo>
                <a:lnTo>
                  <a:pt x="3272135" y="2675353"/>
                </a:lnTo>
                <a:lnTo>
                  <a:pt x="0" y="2675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151" b="-2249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678670" y="8862856"/>
            <a:ext cx="1161259" cy="895621"/>
          </a:xfrm>
          <a:custGeom>
            <a:avLst/>
            <a:gdLst/>
            <a:ahLst/>
            <a:cxnLst/>
            <a:rect r="r" b="b" t="t" l="l"/>
            <a:pathLst>
              <a:path h="895621" w="1161259">
                <a:moveTo>
                  <a:pt x="0" y="0"/>
                </a:moveTo>
                <a:lnTo>
                  <a:pt x="1161260" y="0"/>
                </a:lnTo>
                <a:lnTo>
                  <a:pt x="1161260" y="895622"/>
                </a:lnTo>
                <a:lnTo>
                  <a:pt x="0" y="8956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34703" y="2930729"/>
            <a:ext cx="7408638" cy="7408638"/>
          </a:xfrm>
          <a:custGeom>
            <a:avLst/>
            <a:gdLst/>
            <a:ahLst/>
            <a:cxnLst/>
            <a:rect r="r" b="b" t="t" l="l"/>
            <a:pathLst>
              <a:path h="7408638" w="7408638">
                <a:moveTo>
                  <a:pt x="0" y="0"/>
                </a:moveTo>
                <a:lnTo>
                  <a:pt x="7408638" y="0"/>
                </a:lnTo>
                <a:lnTo>
                  <a:pt x="7408638" y="7408638"/>
                </a:lnTo>
                <a:lnTo>
                  <a:pt x="0" y="7408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19999" y="227534"/>
            <a:ext cx="8038045" cy="2703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9600">
                <a:solidFill>
                  <a:srgbClr val="1A3365"/>
                </a:solidFill>
                <a:latin typeface="Muli Ultra-Bold"/>
              </a:rPr>
              <a:t>For More Information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341762" y="1202919"/>
            <a:ext cx="7585948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spc="345">
                <a:solidFill>
                  <a:srgbClr val="FFFFFF"/>
                </a:solidFill>
                <a:latin typeface="Muli Bold"/>
              </a:rPr>
              <a:t>WWW.PUBLICHEALTHINTHEROCKIES.ORG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342840" y="2883104"/>
            <a:ext cx="691646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spc="345">
                <a:solidFill>
                  <a:srgbClr val="FFFFFF"/>
                </a:solidFill>
                <a:latin typeface="Muli Bold"/>
              </a:rPr>
              <a:t>INFO@COLORADOPUBLICHEALTH.ORG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427693" y="4567759"/>
            <a:ext cx="2534126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  <a:spcBef>
                <a:spcPct val="0"/>
              </a:spcBef>
            </a:pPr>
            <a:r>
              <a:rPr lang="en-US" sz="2300" spc="345">
                <a:solidFill>
                  <a:srgbClr val="FFFFFF"/>
                </a:solidFill>
                <a:latin typeface="Muli Bold"/>
              </a:rPr>
              <a:t>303-339-0391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7500747" y="0"/>
            <a:ext cx="10787253" cy="6245150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AutoShape 3" id="3"/>
          <p:cNvSpPr/>
          <p:nvPr/>
        </p:nvSpPr>
        <p:spPr>
          <a:xfrm rot="0">
            <a:off x="7500747" y="6245150"/>
            <a:ext cx="10787253" cy="4041850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4" id="4"/>
          <p:cNvSpPr/>
          <p:nvPr/>
        </p:nvSpPr>
        <p:spPr>
          <a:xfrm rot="0">
            <a:off x="16120022" y="8208334"/>
            <a:ext cx="2278555" cy="2309924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35506" y="2396538"/>
            <a:ext cx="7494439" cy="7890462"/>
          </a:xfrm>
          <a:custGeom>
            <a:avLst/>
            <a:gdLst/>
            <a:ahLst/>
            <a:cxnLst/>
            <a:rect r="r" b="b" t="t" l="l"/>
            <a:pathLst>
              <a:path h="7890462" w="7494439">
                <a:moveTo>
                  <a:pt x="0" y="0"/>
                </a:moveTo>
                <a:lnTo>
                  <a:pt x="7494439" y="0"/>
                </a:lnTo>
                <a:lnTo>
                  <a:pt x="7494439" y="7890462"/>
                </a:lnTo>
                <a:lnTo>
                  <a:pt x="0" y="7890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77" t="0" r="-2834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2357247" y="5117782"/>
            <a:ext cx="10287000" cy="51435"/>
          </a:xfrm>
          <a:custGeom>
            <a:avLst/>
            <a:gdLst/>
            <a:ahLst/>
            <a:cxnLst/>
            <a:rect r="r" b="b" t="t" l="l"/>
            <a:pathLst>
              <a:path h="51435" w="10287000">
                <a:moveTo>
                  <a:pt x="0" y="0"/>
                </a:moveTo>
                <a:lnTo>
                  <a:pt x="10287000" y="0"/>
                </a:lnTo>
                <a:lnTo>
                  <a:pt x="10287000" y="51436"/>
                </a:lnTo>
                <a:lnTo>
                  <a:pt x="0" y="514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84891" y="2358110"/>
            <a:ext cx="7685638" cy="38428"/>
          </a:xfrm>
          <a:custGeom>
            <a:avLst/>
            <a:gdLst/>
            <a:ahLst/>
            <a:cxnLst/>
            <a:rect r="r" b="b" t="t" l="l"/>
            <a:pathLst>
              <a:path h="38428" w="7685638">
                <a:moveTo>
                  <a:pt x="0" y="0"/>
                </a:moveTo>
                <a:lnTo>
                  <a:pt x="7685638" y="0"/>
                </a:lnTo>
                <a:lnTo>
                  <a:pt x="7685638" y="38428"/>
                </a:lnTo>
                <a:lnTo>
                  <a:pt x="0" y="38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500747" y="6191214"/>
            <a:ext cx="10787253" cy="53936"/>
          </a:xfrm>
          <a:custGeom>
            <a:avLst/>
            <a:gdLst/>
            <a:ahLst/>
            <a:cxnLst/>
            <a:rect r="r" b="b" t="t" l="l"/>
            <a:pathLst>
              <a:path h="53936" w="10787253">
                <a:moveTo>
                  <a:pt x="0" y="0"/>
                </a:moveTo>
                <a:lnTo>
                  <a:pt x="10787253" y="0"/>
                </a:lnTo>
                <a:lnTo>
                  <a:pt x="10787253" y="53936"/>
                </a:lnTo>
                <a:lnTo>
                  <a:pt x="0" y="53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872845" y="484150"/>
            <a:ext cx="9887293" cy="513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00"/>
              </a:lnSpc>
            </a:pPr>
            <a:r>
              <a:rPr lang="en-US" sz="3000">
                <a:solidFill>
                  <a:srgbClr val="1A3365"/>
                </a:solidFill>
                <a:latin typeface="Clear Sans"/>
              </a:rPr>
              <a:t>Sustainability is incredibly important to us. You will notice a new and improved Sponsor &amp; Exhibitor Prospectus that has eliminated tangible items such as notebooks and water bottles and features opportunities to promote your organization that promotes health, wellness, and recycling. If you don't   see a sponsorship level that fits you perfectly, give us  a call and we can create a customized level for you!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6198" y="677388"/>
            <a:ext cx="6822043" cy="1203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49"/>
              </a:lnSpc>
              <a:spcBef>
                <a:spcPct val="0"/>
              </a:spcBef>
            </a:pPr>
            <a:r>
              <a:rPr lang="en-US" sz="8499">
                <a:solidFill>
                  <a:srgbClr val="1A3365"/>
                </a:solidFill>
                <a:latin typeface="Clear Sans Bold"/>
              </a:rPr>
              <a:t>Sustainability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872845" y="6741202"/>
            <a:ext cx="8567618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5000" u="sng">
                <a:solidFill>
                  <a:srgbClr val="FFFFFF"/>
                </a:solidFill>
                <a:latin typeface="Clear Sans"/>
              </a:rPr>
              <a:t>ADDITIONAL OPPORTUNITIES​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872845" y="7724890"/>
            <a:ext cx="7900797" cy="210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lear Sans"/>
              </a:rPr>
              <a:t>To reserve one of these opportunities, or to discuss custom sponsorship options for your​ organization,​ please contact the PHiR Conference Team at info@coloradopublichealth.org.​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-157174"/>
            <a:ext cx="13952045" cy="4745275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AutoShape 3" id="3"/>
          <p:cNvSpPr/>
          <p:nvPr/>
        </p:nvSpPr>
        <p:spPr>
          <a:xfrm rot="0">
            <a:off x="11028708" y="-248163"/>
            <a:ext cx="7259292" cy="10579396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4" id="4"/>
          <p:cNvSpPr/>
          <p:nvPr/>
        </p:nvSpPr>
        <p:spPr>
          <a:xfrm rot="0">
            <a:off x="16009445" y="8258496"/>
            <a:ext cx="2278555" cy="2057400"/>
          </a:xfrm>
          <a:prstGeom prst="rect">
            <a:avLst/>
          </a:prstGeom>
          <a:solidFill>
            <a:srgbClr val="FFBB00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2197199" y="2480392"/>
            <a:ext cx="4922311" cy="4215417"/>
          </a:xfrm>
          <a:custGeom>
            <a:avLst/>
            <a:gdLst/>
            <a:ahLst/>
            <a:cxnLst/>
            <a:rect r="r" b="b" t="t" l="l"/>
            <a:pathLst>
              <a:path h="4215417" w="4922311">
                <a:moveTo>
                  <a:pt x="0" y="0"/>
                </a:moveTo>
                <a:lnTo>
                  <a:pt x="4922311" y="0"/>
                </a:lnTo>
                <a:lnTo>
                  <a:pt x="4922311" y="4215417"/>
                </a:lnTo>
                <a:lnTo>
                  <a:pt x="0" y="42154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54" t="0" r="-145462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5896550" y="5321085"/>
            <a:ext cx="10315896" cy="51579"/>
          </a:xfrm>
          <a:custGeom>
            <a:avLst/>
            <a:gdLst/>
            <a:ahLst/>
            <a:cxnLst/>
            <a:rect r="r" b="b" t="t" l="l"/>
            <a:pathLst>
              <a:path h="51579" w="10315896">
                <a:moveTo>
                  <a:pt x="0" y="0"/>
                </a:moveTo>
                <a:lnTo>
                  <a:pt x="10315896" y="0"/>
                </a:lnTo>
                <a:lnTo>
                  <a:pt x="10315896" y="51580"/>
                </a:lnTo>
                <a:lnTo>
                  <a:pt x="0" y="51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51726" y="4532327"/>
            <a:ext cx="11154645" cy="55773"/>
          </a:xfrm>
          <a:custGeom>
            <a:avLst/>
            <a:gdLst/>
            <a:ahLst/>
            <a:cxnLst/>
            <a:rect r="r" b="b" t="t" l="l"/>
            <a:pathLst>
              <a:path h="55773" w="11154645">
                <a:moveTo>
                  <a:pt x="0" y="0"/>
                </a:moveTo>
                <a:lnTo>
                  <a:pt x="11154645" y="0"/>
                </a:lnTo>
                <a:lnTo>
                  <a:pt x="11154645" y="55773"/>
                </a:lnTo>
                <a:lnTo>
                  <a:pt x="0" y="557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679" y="4588100"/>
            <a:ext cx="10988240" cy="6245837"/>
          </a:xfrm>
          <a:custGeom>
            <a:avLst/>
            <a:gdLst/>
            <a:ahLst/>
            <a:cxnLst/>
            <a:rect r="r" b="b" t="t" l="l"/>
            <a:pathLst>
              <a:path h="6245837" w="10988240">
                <a:moveTo>
                  <a:pt x="0" y="0"/>
                </a:moveTo>
                <a:lnTo>
                  <a:pt x="10988240" y="0"/>
                </a:lnTo>
                <a:lnTo>
                  <a:pt x="10988240" y="6245837"/>
                </a:lnTo>
                <a:lnTo>
                  <a:pt x="0" y="6245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7836" r="-469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28526" y="179402"/>
            <a:ext cx="9394141" cy="435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>
                <a:solidFill>
                  <a:srgbClr val="FFFFFF"/>
                </a:solidFill>
                <a:latin typeface="Muli Ultra-Bold"/>
              </a:rPr>
              <a:t>General Conference Sponsorhsips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12550814" cy="1857375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AutoShape 3" id="3"/>
          <p:cNvSpPr/>
          <p:nvPr/>
        </p:nvSpPr>
        <p:spPr>
          <a:xfrm rot="0">
            <a:off x="-1435" y="1885305"/>
            <a:ext cx="12552249" cy="8639661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314878" y="2557304"/>
            <a:ext cx="12041901" cy="7967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FFFFFF"/>
                </a:solidFill>
                <a:latin typeface="Clear Sans"/>
              </a:rPr>
              <a:t>Opportunity for a company representative to speak during opening​ </a:t>
            </a:r>
            <a:r>
              <a:rPr lang="en-US" sz="2349">
                <a:solidFill>
                  <a:srgbClr val="FFFFFF"/>
                </a:solidFill>
                <a:latin typeface="Clear Sans"/>
              </a:rPr>
              <a:t>remarks (3-5 minutes)​</a:t>
            </a:r>
          </a:p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FFFFFF"/>
                </a:solidFill>
                <a:latin typeface="Clear Sans"/>
              </a:rPr>
              <a:t>Premier location of your choosing in the exhibitor showcase – Includes 6' skirted exhibit table, 2 chairs &amp; waste basket ​</a:t>
            </a:r>
          </a:p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FFFFFF"/>
                </a:solidFill>
                <a:latin typeface="Clear Sans"/>
              </a:rPr>
              <a:t>One complimentary hotel room at the conference hotel for up to three nights​</a:t>
            </a:r>
          </a:p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FFFFFF"/>
                </a:solidFill>
                <a:latin typeface="Clear Sans"/>
              </a:rPr>
              <a:t>Five conference registrations​</a:t>
            </a:r>
          </a:p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FFFFFF"/>
                </a:solidFill>
                <a:latin typeface="Clear Sans"/>
              </a:rPr>
              <a:t>Logo incorporated into all marketing materials, including pre­conference promotional materials (dependent upon the date of commitment)​</a:t>
            </a:r>
          </a:p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FFFFFF"/>
                </a:solidFill>
                <a:latin typeface="Clear Sans"/>
              </a:rPr>
              <a:t>Logo on posters of sponsors and exhibitors​</a:t>
            </a:r>
          </a:p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FFFFFF"/>
                </a:solidFill>
                <a:latin typeface="Clear Sans"/>
              </a:rPr>
              <a:t>Logo on lanyards​</a:t>
            </a:r>
          </a:p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FFFFFF"/>
                </a:solidFill>
                <a:latin typeface="Clear Sans"/>
              </a:rPr>
              <a:t>Recognition on the website with company description, logo, and a link provided by sponsor​</a:t>
            </a:r>
          </a:p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FFFFFF"/>
                </a:solidFill>
                <a:latin typeface="Clear Sans"/>
              </a:rPr>
              <a:t>Company's pop-up displays placed prominently on stage in the main ballroom and/or by the registration area​ during keynote presentations</a:t>
            </a:r>
          </a:p>
          <a:p>
            <a:pPr marL="507364" indent="-253682" lvl="1">
              <a:lnSpc>
                <a:spcPts val="3994"/>
              </a:lnSpc>
              <a:buFont typeface="Arial"/>
              <a:buChar char="•"/>
            </a:pPr>
            <a:r>
              <a:rPr lang="en-US" sz="2349">
                <a:solidFill>
                  <a:srgbClr val="FFFFFF"/>
                </a:solidFill>
                <a:latin typeface="Clear Sans"/>
              </a:rPr>
              <a:t>First right of refusal for 2025 Presenting Sponsorship</a:t>
            </a:r>
          </a:p>
          <a:p>
            <a:pPr>
              <a:lnSpc>
                <a:spcPts val="340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550814" y="0"/>
            <a:ext cx="5789695" cy="8430809"/>
          </a:xfrm>
          <a:custGeom>
            <a:avLst/>
            <a:gdLst/>
            <a:ahLst/>
            <a:cxnLst/>
            <a:rect r="r" b="b" t="t" l="l"/>
            <a:pathLst>
              <a:path h="8430809" w="5789695">
                <a:moveTo>
                  <a:pt x="0" y="0"/>
                </a:moveTo>
                <a:lnTo>
                  <a:pt x="5789695" y="0"/>
                </a:lnTo>
                <a:lnTo>
                  <a:pt x="5789695" y="8430809"/>
                </a:lnTo>
                <a:lnTo>
                  <a:pt x="0" y="84308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48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590492" y="8378231"/>
            <a:ext cx="7315200" cy="33528"/>
          </a:xfrm>
          <a:custGeom>
            <a:avLst/>
            <a:gdLst/>
            <a:ahLst/>
            <a:cxnLst/>
            <a:rect r="r" b="b" t="t" l="l"/>
            <a:pathLst>
              <a:path h="33528" w="7315200">
                <a:moveTo>
                  <a:pt x="0" y="0"/>
                </a:moveTo>
                <a:lnTo>
                  <a:pt x="7315200" y="0"/>
                </a:lnTo>
                <a:lnTo>
                  <a:pt x="7315200" y="33528"/>
                </a:lnTo>
                <a:lnTo>
                  <a:pt x="0" y="335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8242109" y="4308705"/>
            <a:ext cx="8657088" cy="39678"/>
          </a:xfrm>
          <a:custGeom>
            <a:avLst/>
            <a:gdLst/>
            <a:ahLst/>
            <a:cxnLst/>
            <a:rect r="r" b="b" t="t" l="l"/>
            <a:pathLst>
              <a:path h="39678" w="8657088">
                <a:moveTo>
                  <a:pt x="0" y="0"/>
                </a:moveTo>
                <a:lnTo>
                  <a:pt x="8657088" y="0"/>
                </a:lnTo>
                <a:lnTo>
                  <a:pt x="8657088" y="39678"/>
                </a:lnTo>
                <a:lnTo>
                  <a:pt x="0" y="39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80678" y="1854883"/>
            <a:ext cx="12731492" cy="58353"/>
          </a:xfrm>
          <a:custGeom>
            <a:avLst/>
            <a:gdLst/>
            <a:ahLst/>
            <a:cxnLst/>
            <a:rect r="r" b="b" t="t" l="l"/>
            <a:pathLst>
              <a:path h="58353" w="12731492">
                <a:moveTo>
                  <a:pt x="0" y="0"/>
                </a:moveTo>
                <a:lnTo>
                  <a:pt x="12731492" y="0"/>
                </a:lnTo>
                <a:lnTo>
                  <a:pt x="12731492" y="58353"/>
                </a:lnTo>
                <a:lnTo>
                  <a:pt x="0" y="583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14878" y="447675"/>
            <a:ext cx="12041901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799"/>
              </a:lnSpc>
            </a:pPr>
            <a:r>
              <a:rPr lang="en-US" sz="6499">
                <a:solidFill>
                  <a:srgbClr val="1A3365"/>
                </a:solidFill>
                <a:latin typeface="Muli Bold"/>
              </a:rPr>
              <a:t>Presenting Sponsor - $12,500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14878" y="2062232"/>
            <a:ext cx="6870443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99"/>
              </a:lnSpc>
              <a:spcBef>
                <a:spcPct val="0"/>
              </a:spcBef>
            </a:pPr>
            <a:r>
              <a:rPr lang="en-US" sz="2499" spc="374">
                <a:solidFill>
                  <a:srgbClr val="FFFFFF"/>
                </a:solidFill>
                <a:latin typeface="Muli Bold"/>
              </a:rPr>
              <a:t>RESTRICTED TO ONE SPONSOR</a:t>
            </a:r>
          </a:p>
        </p:txBody>
      </p:sp>
      <p:sp>
        <p:nvSpPr>
          <p:cNvPr name="AutoShape 11" id="11"/>
          <p:cNvSpPr/>
          <p:nvPr/>
        </p:nvSpPr>
        <p:spPr>
          <a:xfrm rot="0">
            <a:off x="12550814" y="8394995"/>
            <a:ext cx="5737186" cy="1892005"/>
          </a:xfrm>
          <a:prstGeom prst="rect">
            <a:avLst/>
          </a:prstGeom>
          <a:solidFill>
            <a:srgbClr val="1A3365"/>
          </a:solid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0"/>
            <a:ext cx="18288000" cy="1856551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3" id="3"/>
          <p:cNvSpPr/>
          <p:nvPr/>
        </p:nvSpPr>
        <p:spPr>
          <a:xfrm rot="0">
            <a:off x="0" y="1856551"/>
            <a:ext cx="1419046" cy="8444804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AutoShape 4" id="4"/>
          <p:cNvSpPr/>
          <p:nvPr/>
        </p:nvSpPr>
        <p:spPr>
          <a:xfrm rot="0">
            <a:off x="15737" y="8694827"/>
            <a:ext cx="18272263" cy="1592173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0245075" y="1856551"/>
            <a:ext cx="8060531" cy="6838276"/>
          </a:xfrm>
          <a:custGeom>
            <a:avLst/>
            <a:gdLst/>
            <a:ahLst/>
            <a:cxnLst/>
            <a:rect r="r" b="b" t="t" l="l"/>
            <a:pathLst>
              <a:path h="6838276" w="8060531">
                <a:moveTo>
                  <a:pt x="0" y="0"/>
                </a:moveTo>
                <a:lnTo>
                  <a:pt x="8060531" y="0"/>
                </a:lnTo>
                <a:lnTo>
                  <a:pt x="8060531" y="6838276"/>
                </a:lnTo>
                <a:lnTo>
                  <a:pt x="0" y="6838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76" t="-23305" r="-71553" b="-19738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26008" y="413926"/>
            <a:ext cx="10253446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6799">
                <a:solidFill>
                  <a:srgbClr val="FFFFFF"/>
                </a:solidFill>
                <a:latin typeface="Muli Ultra-Bold"/>
              </a:rPr>
              <a:t>Peak Sponsor - $7,500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30267" y="1923655"/>
            <a:ext cx="7244929" cy="473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841"/>
              </a:lnSpc>
              <a:spcBef>
                <a:spcPct val="0"/>
              </a:spcBef>
            </a:pPr>
            <a:r>
              <a:rPr lang="en-US" sz="2743" spc="411">
                <a:solidFill>
                  <a:srgbClr val="1A3365"/>
                </a:solidFill>
                <a:latin typeface="Muli Bold"/>
              </a:rPr>
              <a:t>RESTRICTED TO TWO SPONSORS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830267" y="2406842"/>
            <a:ext cx="7744726" cy="6076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15536" indent="-257768" lvl="1">
              <a:lnSpc>
                <a:spcPts val="4059"/>
              </a:lnSpc>
              <a:buFont typeface="Arial"/>
              <a:buChar char="•"/>
            </a:pPr>
            <a:r>
              <a:rPr lang="en-US" sz="2387">
                <a:solidFill>
                  <a:srgbClr val="1A3365"/>
                </a:solidFill>
                <a:latin typeface="Clear Sans"/>
              </a:rPr>
              <a:t>Opportunity for a company representative to speak during closing​ </a:t>
            </a:r>
            <a:r>
              <a:rPr lang="en-US" sz="2387">
                <a:solidFill>
                  <a:srgbClr val="1A3365"/>
                </a:solidFill>
                <a:latin typeface="Clear Sans"/>
              </a:rPr>
              <a:t>remarks (3-5 minutes)</a:t>
            </a:r>
          </a:p>
          <a:p>
            <a:pPr marL="515536" indent="-257768" lvl="1">
              <a:lnSpc>
                <a:spcPts val="4059"/>
              </a:lnSpc>
              <a:buFont typeface="Arial"/>
              <a:buChar char="•"/>
            </a:pPr>
            <a:r>
              <a:rPr lang="en-US" sz="2387">
                <a:solidFill>
                  <a:srgbClr val="1A3365"/>
                </a:solidFill>
                <a:latin typeface="Clear Sans"/>
              </a:rPr>
              <a:t>Premier location of your choosing in the exhibitor showcase – Includes 6' skirted exhibit table, 2 chairs &amp; waste basket ​</a:t>
            </a:r>
          </a:p>
          <a:p>
            <a:pPr marL="515536" indent="-257768" lvl="1">
              <a:lnSpc>
                <a:spcPts val="4059"/>
              </a:lnSpc>
              <a:buFont typeface="Arial"/>
              <a:buChar char="•"/>
            </a:pPr>
            <a:r>
              <a:rPr lang="en-US" sz="2387">
                <a:solidFill>
                  <a:srgbClr val="1A3365"/>
                </a:solidFill>
                <a:latin typeface="Clear Sans"/>
              </a:rPr>
              <a:t>Four conference registrations​</a:t>
            </a:r>
          </a:p>
          <a:p>
            <a:pPr marL="515536" indent="-257768" lvl="1">
              <a:lnSpc>
                <a:spcPts val="4059"/>
              </a:lnSpc>
              <a:buFont typeface="Arial"/>
              <a:buChar char="•"/>
            </a:pPr>
            <a:r>
              <a:rPr lang="en-US" sz="2387">
                <a:solidFill>
                  <a:srgbClr val="1A3365"/>
                </a:solidFill>
                <a:latin typeface="Clear Sans"/>
              </a:rPr>
              <a:t>Logo on posters of sponsors and exhibitors​</a:t>
            </a:r>
          </a:p>
          <a:p>
            <a:pPr marL="515536" indent="-257768" lvl="1">
              <a:lnSpc>
                <a:spcPts val="4059"/>
              </a:lnSpc>
              <a:buFont typeface="Arial"/>
              <a:buChar char="•"/>
            </a:pPr>
            <a:r>
              <a:rPr lang="en-US" sz="2387">
                <a:solidFill>
                  <a:srgbClr val="1A3365"/>
                </a:solidFill>
                <a:latin typeface="Clear Sans"/>
              </a:rPr>
              <a:t>Logo on marketing materials​</a:t>
            </a:r>
          </a:p>
          <a:p>
            <a:pPr marL="515536" indent="-257768" lvl="1">
              <a:lnSpc>
                <a:spcPts val="4059"/>
              </a:lnSpc>
              <a:buFont typeface="Arial"/>
              <a:buChar char="•"/>
            </a:pPr>
            <a:r>
              <a:rPr lang="en-US" sz="2387">
                <a:solidFill>
                  <a:srgbClr val="1A3365"/>
                </a:solidFill>
                <a:latin typeface="Clear Sans"/>
              </a:rPr>
              <a:t>Recognition on the website with company  description, logo, and a link provided sponsor​</a:t>
            </a:r>
          </a:p>
          <a:p>
            <a:pPr algn="l" marL="515536" indent="-257768" lvl="1">
              <a:lnSpc>
                <a:spcPts val="4059"/>
              </a:lnSpc>
              <a:buFont typeface="Arial"/>
              <a:buChar char="•"/>
            </a:pPr>
            <a:r>
              <a:rPr lang="en-US" sz="2387">
                <a:solidFill>
                  <a:srgbClr val="1A3365"/>
                </a:solidFill>
                <a:latin typeface="Clear Sans"/>
              </a:rPr>
              <a:t>Recognition as a Peak Sponsor at keynote presentations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4515586"/>
            <a:ext cx="7356465" cy="5771414"/>
          </a:xfrm>
          <a:custGeom>
            <a:avLst/>
            <a:gdLst/>
            <a:ahLst/>
            <a:cxnLst/>
            <a:rect r="r" b="b" t="t" l="l"/>
            <a:pathLst>
              <a:path h="5771414" w="7356465">
                <a:moveTo>
                  <a:pt x="0" y="0"/>
                </a:moveTo>
                <a:lnTo>
                  <a:pt x="7356465" y="0"/>
                </a:lnTo>
                <a:lnTo>
                  <a:pt x="7356465" y="5771414"/>
                </a:lnTo>
                <a:lnTo>
                  <a:pt x="0" y="57714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3629" r="-23748" b="-112971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7356465" y="4515586"/>
            <a:ext cx="10931535" cy="5771414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4" id="4"/>
          <p:cNvSpPr/>
          <p:nvPr/>
        </p:nvSpPr>
        <p:spPr>
          <a:xfrm rot="0">
            <a:off x="0" y="0"/>
            <a:ext cx="16181283" cy="4334611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5" id="5"/>
          <p:cNvSpPr/>
          <p:nvPr/>
        </p:nvSpPr>
        <p:spPr>
          <a:xfrm rot="0">
            <a:off x="16181283" y="0"/>
            <a:ext cx="2106717" cy="4515586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AutoShape 6" id="6"/>
          <p:cNvSpPr/>
          <p:nvPr/>
        </p:nvSpPr>
        <p:spPr>
          <a:xfrm rot="0">
            <a:off x="16181283" y="0"/>
            <a:ext cx="2106717" cy="1952666"/>
          </a:xfrm>
          <a:prstGeom prst="rect">
            <a:avLst/>
          </a:prstGeom>
          <a:solidFill>
            <a:srgbClr val="1A3365"/>
          </a:solidFill>
        </p:spPr>
      </p:sp>
      <p:grpSp>
        <p:nvGrpSpPr>
          <p:cNvPr name="Group 7" id="7"/>
          <p:cNvGrpSpPr/>
          <p:nvPr/>
        </p:nvGrpSpPr>
        <p:grpSpPr>
          <a:xfrm rot="0">
            <a:off x="16223591" y="0"/>
            <a:ext cx="2064409" cy="1864039"/>
            <a:chOff x="0" y="0"/>
            <a:chExt cx="2752546" cy="2485386"/>
          </a:xfrm>
        </p:grpSpPr>
        <p:sp>
          <p:nvSpPr>
            <p:cNvPr name="AutoShape 8" id="8"/>
            <p:cNvSpPr/>
            <p:nvPr/>
          </p:nvSpPr>
          <p:spPr>
            <a:xfrm rot="0">
              <a:off x="0" y="0"/>
              <a:ext cx="2752546" cy="2485386"/>
            </a:xfrm>
            <a:prstGeom prst="rect">
              <a:avLst/>
            </a:prstGeom>
            <a:solidFill>
              <a:srgbClr val="1A3365"/>
            </a:solidFill>
          </p:spPr>
        </p:sp>
        <p:sp>
          <p:nvSpPr>
            <p:cNvPr name="Freeform 9" id="9"/>
            <p:cNvSpPr/>
            <p:nvPr/>
          </p:nvSpPr>
          <p:spPr>
            <a:xfrm flipH="true" flipV="false" rot="0">
              <a:off x="771249" y="760874"/>
              <a:ext cx="1210048" cy="963638"/>
            </a:xfrm>
            <a:custGeom>
              <a:avLst/>
              <a:gdLst/>
              <a:ahLst/>
              <a:cxnLst/>
              <a:rect r="r" b="b" t="t" l="l"/>
              <a:pathLst>
                <a:path h="963638" w="1210048">
                  <a:moveTo>
                    <a:pt x="1210048" y="0"/>
                  </a:moveTo>
                  <a:lnTo>
                    <a:pt x="0" y="0"/>
                  </a:lnTo>
                  <a:lnTo>
                    <a:pt x="0" y="963638"/>
                  </a:lnTo>
                  <a:lnTo>
                    <a:pt x="1210048" y="963638"/>
                  </a:lnTo>
                  <a:lnTo>
                    <a:pt x="1210048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-1501270" y="4515586"/>
            <a:ext cx="8857735" cy="6095750"/>
          </a:xfrm>
          <a:custGeom>
            <a:avLst/>
            <a:gdLst/>
            <a:ahLst/>
            <a:cxnLst/>
            <a:rect r="r" b="b" t="t" l="l"/>
            <a:pathLst>
              <a:path h="6095750" w="8857735">
                <a:moveTo>
                  <a:pt x="0" y="0"/>
                </a:moveTo>
                <a:lnTo>
                  <a:pt x="8857735" y="0"/>
                </a:lnTo>
                <a:lnTo>
                  <a:pt x="8857735" y="6095750"/>
                </a:lnTo>
                <a:lnTo>
                  <a:pt x="0" y="6095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5843" r="-12060" b="-2713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2917868" y="1214685"/>
            <a:ext cx="4478100" cy="2048731"/>
          </a:xfrm>
          <a:custGeom>
            <a:avLst/>
            <a:gdLst/>
            <a:ahLst/>
            <a:cxnLst/>
            <a:rect r="r" b="b" t="t" l="l"/>
            <a:pathLst>
              <a:path h="2048731" w="4478100">
                <a:moveTo>
                  <a:pt x="0" y="0"/>
                </a:moveTo>
                <a:lnTo>
                  <a:pt x="4478100" y="0"/>
                </a:lnTo>
                <a:lnTo>
                  <a:pt x="4478100" y="2048730"/>
                </a:lnTo>
                <a:lnTo>
                  <a:pt x="0" y="2048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61352" y="233464"/>
            <a:ext cx="8046261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  <a:spcBef>
                <a:spcPct val="0"/>
              </a:spcBef>
            </a:pPr>
            <a:r>
              <a:rPr lang="en-US" sz="5000">
                <a:solidFill>
                  <a:srgbClr val="1A3365"/>
                </a:solidFill>
                <a:latin typeface="Clear Sans Bold"/>
              </a:rPr>
              <a:t>Summit Sponsor - $5,500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799856" y="5073755"/>
            <a:ext cx="7135416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Clear Sans Bold"/>
              </a:rPr>
              <a:t>Alpine Sponsor - $3,500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61352" y="1131203"/>
            <a:ext cx="13478112" cy="2632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Inclusion in exhibitor showcase – Includes 6' skirted exhibit table, 2 chairs &amp; waste basket </a:t>
            </a:r>
          </a:p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Three conference registrations​</a:t>
            </a:r>
          </a:p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Logo on posters of sponsors and exhibitors​</a:t>
            </a:r>
          </a:p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Recognition on the website with company  description, logo, and a link provided sponsor​</a:t>
            </a:r>
          </a:p>
          <a:p>
            <a:pPr algn="l"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1A3365"/>
                </a:solidFill>
                <a:latin typeface="Clear Sans"/>
              </a:rPr>
              <a:t>Recognition as a Summit Sponsor at keynote presentations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799856" y="6048986"/>
            <a:ext cx="9849191" cy="3155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uli"/>
              </a:rPr>
              <a:t>Inclusion in exhibitor showcase – Includes 6' skirted exhibit table, 2 chairs &amp; waste basket ​</a:t>
            </a:r>
          </a:p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uli"/>
              </a:rPr>
              <a:t>Two conference registrations​</a:t>
            </a:r>
          </a:p>
          <a:p>
            <a:pPr marL="539749" indent="-269875" lvl="1">
              <a:lnSpc>
                <a:spcPts val="424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uli"/>
              </a:rPr>
              <a:t>Logo on posters of sponsors and exhibitors​</a:t>
            </a:r>
          </a:p>
          <a:p>
            <a:pPr algn="l" marL="539749" indent="-269875" lvl="1">
              <a:lnSpc>
                <a:spcPts val="42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Muli"/>
              </a:rPr>
              <a:t>R</a:t>
            </a:r>
            <a:r>
              <a:rPr lang="en-US" sz="2499">
                <a:solidFill>
                  <a:srgbClr val="FFFFFF"/>
                </a:solidFill>
                <a:latin typeface="Muli"/>
              </a:rPr>
              <a:t>ecognition on the website with company  description, logo, and a link provided by the  sponsor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4334611"/>
            <a:ext cx="10931535" cy="5771414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3" id="3"/>
          <p:cNvSpPr/>
          <p:nvPr/>
        </p:nvSpPr>
        <p:spPr>
          <a:xfrm rot="0">
            <a:off x="0" y="0"/>
            <a:ext cx="16181283" cy="4334611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4" id="4"/>
          <p:cNvSpPr/>
          <p:nvPr/>
        </p:nvSpPr>
        <p:spPr>
          <a:xfrm rot="0">
            <a:off x="16181283" y="0"/>
            <a:ext cx="2106717" cy="4515586"/>
          </a:xfrm>
          <a:prstGeom prst="rect">
            <a:avLst/>
          </a:prstGeom>
          <a:solidFill>
            <a:srgbClr val="FDD557"/>
          </a:solidFill>
        </p:spPr>
      </p:sp>
      <p:sp>
        <p:nvSpPr>
          <p:cNvPr name="AutoShape 5" id="5"/>
          <p:cNvSpPr/>
          <p:nvPr/>
        </p:nvSpPr>
        <p:spPr>
          <a:xfrm rot="0">
            <a:off x="16181283" y="0"/>
            <a:ext cx="2106717" cy="1952666"/>
          </a:xfrm>
          <a:prstGeom prst="rect">
            <a:avLst/>
          </a:prstGeom>
          <a:solidFill>
            <a:srgbClr val="1A3365"/>
          </a:solidFill>
        </p:spPr>
      </p:sp>
      <p:grpSp>
        <p:nvGrpSpPr>
          <p:cNvPr name="Group 6" id="6"/>
          <p:cNvGrpSpPr/>
          <p:nvPr/>
        </p:nvGrpSpPr>
        <p:grpSpPr>
          <a:xfrm rot="0">
            <a:off x="16223591" y="0"/>
            <a:ext cx="2064409" cy="1864039"/>
            <a:chOff x="0" y="0"/>
            <a:chExt cx="2752546" cy="2485386"/>
          </a:xfrm>
        </p:grpSpPr>
        <p:sp>
          <p:nvSpPr>
            <p:cNvPr name="AutoShape 7" id="7"/>
            <p:cNvSpPr/>
            <p:nvPr/>
          </p:nvSpPr>
          <p:spPr>
            <a:xfrm rot="0">
              <a:off x="0" y="0"/>
              <a:ext cx="2752546" cy="2485386"/>
            </a:xfrm>
            <a:prstGeom prst="rect">
              <a:avLst/>
            </a:prstGeom>
            <a:solidFill>
              <a:srgbClr val="1A3365"/>
            </a:solidFill>
          </p:spPr>
        </p:sp>
        <p:sp>
          <p:nvSpPr>
            <p:cNvPr name="Freeform 8" id="8"/>
            <p:cNvSpPr/>
            <p:nvPr/>
          </p:nvSpPr>
          <p:spPr>
            <a:xfrm flipH="true" flipV="false" rot="0">
              <a:off x="771249" y="760874"/>
              <a:ext cx="1210048" cy="963638"/>
            </a:xfrm>
            <a:custGeom>
              <a:avLst/>
              <a:gdLst/>
              <a:ahLst/>
              <a:cxnLst/>
              <a:rect r="r" b="b" t="t" l="l"/>
              <a:pathLst>
                <a:path h="963638" w="1210048">
                  <a:moveTo>
                    <a:pt x="1210048" y="0"/>
                  </a:moveTo>
                  <a:lnTo>
                    <a:pt x="0" y="0"/>
                  </a:lnTo>
                  <a:lnTo>
                    <a:pt x="0" y="963638"/>
                  </a:lnTo>
                  <a:lnTo>
                    <a:pt x="1210048" y="963638"/>
                  </a:lnTo>
                  <a:lnTo>
                    <a:pt x="1210048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-5400000">
            <a:off x="14289419" y="6127734"/>
            <a:ext cx="5486904" cy="2510259"/>
          </a:xfrm>
          <a:custGeom>
            <a:avLst/>
            <a:gdLst/>
            <a:ahLst/>
            <a:cxnLst/>
            <a:rect r="r" b="b" t="t" l="l"/>
            <a:pathLst>
              <a:path h="2510259" w="5486904">
                <a:moveTo>
                  <a:pt x="0" y="0"/>
                </a:moveTo>
                <a:lnTo>
                  <a:pt x="5486904" y="0"/>
                </a:lnTo>
                <a:lnTo>
                  <a:pt x="5486904" y="2510259"/>
                </a:lnTo>
                <a:lnTo>
                  <a:pt x="0" y="25102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931535" y="4334611"/>
            <a:ext cx="9818657" cy="5771414"/>
          </a:xfrm>
          <a:custGeom>
            <a:avLst/>
            <a:gdLst/>
            <a:ahLst/>
            <a:cxnLst/>
            <a:rect r="r" b="b" t="t" l="l"/>
            <a:pathLst>
              <a:path h="5771414" w="9818657">
                <a:moveTo>
                  <a:pt x="0" y="0"/>
                </a:moveTo>
                <a:lnTo>
                  <a:pt x="9818657" y="0"/>
                </a:lnTo>
                <a:lnTo>
                  <a:pt x="9818657" y="5771414"/>
                </a:lnTo>
                <a:lnTo>
                  <a:pt x="0" y="5771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05" t="-16152" r="-1205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61352" y="233464"/>
            <a:ext cx="9739268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  <a:spcBef>
                <a:spcPct val="0"/>
              </a:spcBef>
            </a:pPr>
            <a:r>
              <a:rPr lang="en-US" sz="5000">
                <a:solidFill>
                  <a:srgbClr val="1A3365"/>
                </a:solidFill>
                <a:latin typeface="Clear Sans Bold"/>
              </a:rPr>
              <a:t>Timberline Sponsor - $2,500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61352" y="4677511"/>
            <a:ext cx="8574137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Clear Sans Bold"/>
              </a:rPr>
              <a:t>Base Camp Sponsor - $1,500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61352" y="1061186"/>
            <a:ext cx="13728771" cy="2720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61339" indent="-280669" lvl="1">
              <a:lnSpc>
                <a:spcPts val="4419"/>
              </a:lnSpc>
              <a:buFont typeface="Arial"/>
              <a:buChar char="•"/>
            </a:pPr>
            <a:r>
              <a:rPr lang="en-US" sz="2599">
                <a:solidFill>
                  <a:srgbClr val="1A3365"/>
                </a:solidFill>
                <a:latin typeface="Clear Sans"/>
              </a:rPr>
              <a:t>Inclusion in exhibitor showcase – Includes 6' skirted exhibit table, 2 chairs &amp; waste basket </a:t>
            </a:r>
          </a:p>
          <a:p>
            <a:pPr marL="561339" indent="-280669" lvl="1">
              <a:lnSpc>
                <a:spcPts val="4419"/>
              </a:lnSpc>
              <a:buFont typeface="Arial"/>
              <a:buChar char="•"/>
            </a:pPr>
            <a:r>
              <a:rPr lang="en-US" sz="2599">
                <a:solidFill>
                  <a:srgbClr val="1A3365"/>
                </a:solidFill>
                <a:latin typeface="Clear Sans"/>
              </a:rPr>
              <a:t>One conference registrations​</a:t>
            </a:r>
          </a:p>
          <a:p>
            <a:pPr marL="561339" indent="-280669" lvl="1">
              <a:lnSpc>
                <a:spcPts val="4419"/>
              </a:lnSpc>
              <a:buFont typeface="Arial"/>
              <a:buChar char="•"/>
            </a:pPr>
            <a:r>
              <a:rPr lang="en-US" sz="2599">
                <a:solidFill>
                  <a:srgbClr val="1A3365"/>
                </a:solidFill>
                <a:latin typeface="Clear Sans"/>
              </a:rPr>
              <a:t>Logo on posters of sponsors and exhibitors​</a:t>
            </a:r>
          </a:p>
          <a:p>
            <a:pPr algn="l" marL="561339" indent="-280669" lvl="1">
              <a:lnSpc>
                <a:spcPts val="4419"/>
              </a:lnSpc>
              <a:buFont typeface="Arial"/>
              <a:buChar char="•"/>
            </a:pPr>
            <a:r>
              <a:rPr lang="en-US" sz="2599">
                <a:solidFill>
                  <a:srgbClr val="1A3365"/>
                </a:solidFill>
                <a:latin typeface="Clear Sans"/>
              </a:rPr>
              <a:t>Recognition on the website with company  description, logo, and a link provided sponsor​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61352" y="5830340"/>
            <a:ext cx="9739268" cy="2276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82928" indent="-291464" lvl="1">
              <a:lnSpc>
                <a:spcPts val="458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Muli"/>
              </a:rPr>
              <a:t>One conference registrations​</a:t>
            </a:r>
          </a:p>
          <a:p>
            <a:pPr marL="582928" indent="-291464" lvl="1">
              <a:lnSpc>
                <a:spcPts val="458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Muli"/>
              </a:rPr>
              <a:t>Logo on posters of sponsors and exhibitors​</a:t>
            </a:r>
          </a:p>
          <a:p>
            <a:pPr algn="l" marL="582928" indent="-291464" lvl="1">
              <a:lnSpc>
                <a:spcPts val="4589"/>
              </a:lnSpc>
              <a:spcBef>
                <a:spcPct val="0"/>
              </a:spcBef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Muli"/>
              </a:rPr>
              <a:t>R</a:t>
            </a:r>
            <a:r>
              <a:rPr lang="en-US" sz="2699">
                <a:solidFill>
                  <a:srgbClr val="FFFFFF"/>
                </a:solidFill>
                <a:latin typeface="Muli"/>
              </a:rPr>
              <a:t>ecognition on the website with company  description, logo, and a link provided by the  sponsor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-157174"/>
            <a:ext cx="13952045" cy="4745275"/>
          </a:xfrm>
          <a:prstGeom prst="rect">
            <a:avLst/>
          </a:prstGeom>
          <a:solidFill>
            <a:srgbClr val="1A3365"/>
          </a:solidFill>
        </p:spPr>
      </p:sp>
      <p:sp>
        <p:nvSpPr>
          <p:cNvPr name="AutoShape 3" id="3"/>
          <p:cNvSpPr/>
          <p:nvPr/>
        </p:nvSpPr>
        <p:spPr>
          <a:xfrm rot="0">
            <a:off x="11028708" y="-248163"/>
            <a:ext cx="7259292" cy="10579396"/>
          </a:xfrm>
          <a:prstGeom prst="rect">
            <a:avLst/>
          </a:prstGeom>
          <a:solidFill>
            <a:srgbClr val="5D65AC"/>
          </a:solidFill>
        </p:spPr>
      </p:sp>
      <p:sp>
        <p:nvSpPr>
          <p:cNvPr name="AutoShape 4" id="4"/>
          <p:cNvSpPr/>
          <p:nvPr/>
        </p:nvSpPr>
        <p:spPr>
          <a:xfrm rot="0">
            <a:off x="16009445" y="8258496"/>
            <a:ext cx="2278555" cy="2057400"/>
          </a:xfrm>
          <a:prstGeom prst="rect">
            <a:avLst/>
          </a:prstGeom>
          <a:solidFill>
            <a:srgbClr val="FFBB00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2360353" y="2592229"/>
            <a:ext cx="4596002" cy="3935970"/>
          </a:xfrm>
          <a:custGeom>
            <a:avLst/>
            <a:gdLst/>
            <a:ahLst/>
            <a:cxnLst/>
            <a:rect r="r" b="b" t="t" l="l"/>
            <a:pathLst>
              <a:path h="3935970" w="4596002">
                <a:moveTo>
                  <a:pt x="0" y="0"/>
                </a:moveTo>
                <a:lnTo>
                  <a:pt x="4596002" y="0"/>
                </a:lnTo>
                <a:lnTo>
                  <a:pt x="4596002" y="3935970"/>
                </a:lnTo>
                <a:lnTo>
                  <a:pt x="0" y="39359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54" t="0" r="-145462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5870761" y="5179478"/>
            <a:ext cx="10315896" cy="51579"/>
          </a:xfrm>
          <a:custGeom>
            <a:avLst/>
            <a:gdLst/>
            <a:ahLst/>
            <a:cxnLst/>
            <a:rect r="r" b="b" t="t" l="l"/>
            <a:pathLst>
              <a:path h="51579" w="10315896">
                <a:moveTo>
                  <a:pt x="0" y="0"/>
                </a:moveTo>
                <a:lnTo>
                  <a:pt x="10315895" y="0"/>
                </a:lnTo>
                <a:lnTo>
                  <a:pt x="10315895" y="51579"/>
                </a:lnTo>
                <a:lnTo>
                  <a:pt x="0" y="51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51726" y="4532327"/>
            <a:ext cx="11154645" cy="55773"/>
          </a:xfrm>
          <a:custGeom>
            <a:avLst/>
            <a:gdLst/>
            <a:ahLst/>
            <a:cxnLst/>
            <a:rect r="r" b="b" t="t" l="l"/>
            <a:pathLst>
              <a:path h="55773" w="11154645">
                <a:moveTo>
                  <a:pt x="0" y="0"/>
                </a:moveTo>
                <a:lnTo>
                  <a:pt x="11154645" y="0"/>
                </a:lnTo>
                <a:lnTo>
                  <a:pt x="11154645" y="55773"/>
                </a:lnTo>
                <a:lnTo>
                  <a:pt x="0" y="557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679" y="4588100"/>
            <a:ext cx="11039819" cy="5698900"/>
          </a:xfrm>
          <a:custGeom>
            <a:avLst/>
            <a:gdLst/>
            <a:ahLst/>
            <a:cxnLst/>
            <a:rect r="r" b="b" t="t" l="l"/>
            <a:pathLst>
              <a:path h="5698900" w="11039819">
                <a:moveTo>
                  <a:pt x="0" y="0"/>
                </a:moveTo>
                <a:lnTo>
                  <a:pt x="11039819" y="0"/>
                </a:lnTo>
                <a:lnTo>
                  <a:pt x="11039819" y="5698900"/>
                </a:lnTo>
                <a:lnTo>
                  <a:pt x="0" y="5698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3458" r="0" b="-5687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28526" y="903302"/>
            <a:ext cx="9394141" cy="2905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>
                <a:solidFill>
                  <a:srgbClr val="FFFFFF"/>
                </a:solidFill>
                <a:latin typeface="Muli Ultra-Bold"/>
              </a:rPr>
              <a:t>Focused Sponsorships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DAF3dlz1hlk</dc:identifier>
  <dcterms:modified xsi:type="dcterms:W3CDTF">2011-08-01T06:04:30Z</dcterms:modified>
  <cp:revision>1</cp:revision>
  <dc:title>PHiR Sponsor Package 2024</dc:title>
</cp:coreProperties>
</file>